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60" r:id="rId1"/>
  </p:sldMasterIdLst>
  <p:notesMasterIdLst>
    <p:notesMasterId r:id="rId2"/>
  </p:notes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</p:sldIdLst>
  <p:sldSz cy="6858000" cx="9144000"/>
  <p:notesSz cx="9144000" cy="6858000"/>
  <p:defaultTextStyle>
    <a:defPPr>
      <a:defRPr kern="0"/>
    </a:def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tableStyles" Target="tableStyles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3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3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3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55601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240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104862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6670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1048624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625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626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8270">
              <a:lnSpc>
                <a:spcPts val="1810"/>
              </a:lnSpc>
            </a:pPr>
            <a:fld id="{81D60167-4931-47E6-BA6A-407CBD079E47}" type="slidenum">
              <a:rPr dirty="0" spc="-25">
                <a:latin typeface="Calibri"/>
                <a:cs typeface="Calibri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Holder 2"/>
          <p:cNvSpPr>
            <a:spLocks noGrp="1"/>
          </p:cNvSpPr>
          <p:nvPr>
            <p:ph type="title"/>
          </p:nvPr>
        </p:nvSpPr>
        <p:spPr>
          <a:xfrm>
            <a:off x="227177" y="235458"/>
            <a:ext cx="8545703" cy="355601"/>
          </a:xfrm>
        </p:spPr>
        <p:txBody>
          <a:bodyPr bIns="0" lIns="0" rIns="0" tIns="0"/>
          <a:lstStyle>
            <a:lvl1pPr>
              <a:defRPr b="1" sz="240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1048592" name="Holder 3"/>
          <p:cNvSpPr>
            <a:spLocks noGrp="1"/>
          </p:cNvSpPr>
          <p:nvPr>
            <p:ph type="body" idx="1"/>
          </p:nvPr>
        </p:nvSpPr>
        <p:spPr>
          <a:xfrm>
            <a:off x="473049" y="1848053"/>
            <a:ext cx="8197900" cy="266700"/>
          </a:xfrm>
        </p:spPr>
        <p:txBody>
          <a:bodyPr bIns="0" lIns="0" rIns="0" tIns="0"/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1048593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94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95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8270">
              <a:lnSpc>
                <a:spcPts val="1810"/>
              </a:lnSpc>
            </a:pPr>
            <a:fld id="{81D60167-4931-47E6-BA6A-407CBD079E47}" type="slidenum">
              <a:rPr dirty="0" spc="-25">
                <a:latin typeface="Calibri"/>
                <a:cs typeface="Calibri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Holder 2"/>
          <p:cNvSpPr>
            <a:spLocks noGrp="1"/>
          </p:cNvSpPr>
          <p:nvPr>
            <p:ph type="title"/>
          </p:nvPr>
        </p:nvSpPr>
        <p:spPr>
          <a:xfrm>
            <a:off x="227177" y="235458"/>
            <a:ext cx="8545703" cy="355601"/>
          </a:xfrm>
        </p:spPr>
        <p:txBody>
          <a:bodyPr bIns="0" lIns="0" rIns="0" tIns="0"/>
          <a:lstStyle>
            <a:lvl1pPr>
              <a:defRPr b="1" sz="240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1048628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6670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629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6670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630" name="Holder 5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631" name="Holder 6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632" name="Holder 7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8270">
              <a:lnSpc>
                <a:spcPts val="1810"/>
              </a:lnSpc>
            </a:pPr>
            <a:fld id="{81D60167-4931-47E6-BA6A-407CBD079E47}" type="slidenum">
              <a:rPr dirty="0" spc="-25">
                <a:latin typeface="Calibri"/>
                <a:cs typeface="Calibri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Holder 2"/>
          <p:cNvSpPr>
            <a:spLocks noGrp="1"/>
          </p:cNvSpPr>
          <p:nvPr>
            <p:ph type="title"/>
          </p:nvPr>
        </p:nvSpPr>
        <p:spPr>
          <a:xfrm>
            <a:off x="227177" y="235458"/>
            <a:ext cx="8545703" cy="355601"/>
          </a:xfrm>
        </p:spPr>
        <p:txBody>
          <a:bodyPr bIns="0" lIns="0" rIns="0" tIns="0"/>
          <a:lstStyle>
            <a:lvl1pPr>
              <a:defRPr b="1" sz="240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1048582" name="Holder 3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83" name="Holder 4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84" name="Holder 5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8270">
              <a:lnSpc>
                <a:spcPts val="1810"/>
              </a:lnSpc>
            </a:pPr>
            <a:fld id="{81D60167-4931-47E6-BA6A-407CBD079E47}" type="slidenum">
              <a:rPr dirty="0" spc="-25">
                <a:latin typeface="Calibri"/>
                <a:cs typeface="Calibri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Blank">
    <p:bg>
      <p:bgPr>
        <a:solidFill>
          <a:schemeClr val="bg1"/>
        </a:solidFill>
        <a:effectLst/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bg object 16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08204" y="102107"/>
            <a:ext cx="8807196" cy="4954524"/>
          </a:xfrm>
          <a:prstGeom prst="rect"/>
        </p:spPr>
      </p:pic>
      <p:sp>
        <p:nvSpPr>
          <p:cNvPr id="1048633" name="Holder 2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634" name="Holder 3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635" name="Holder 4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8270">
              <a:lnSpc>
                <a:spcPts val="1810"/>
              </a:lnSpc>
            </a:pPr>
            <a:fld id="{81D60167-4931-47E6-BA6A-407CBD079E47}" type="slidenum">
              <a:rPr dirty="0" spc="-25">
                <a:latin typeface="Calibri"/>
                <a:cs typeface="Calibri"/>
              </a:rPr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Holder 2"/>
          <p:cNvSpPr>
            <a:spLocks noGrp="1"/>
          </p:cNvSpPr>
          <p:nvPr>
            <p:ph type="title"/>
          </p:nvPr>
        </p:nvSpPr>
        <p:spPr>
          <a:xfrm>
            <a:off x="227177" y="235458"/>
            <a:ext cx="8545703" cy="110078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240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1048577" name="Holder 3"/>
          <p:cNvSpPr>
            <a:spLocks noGrp="1"/>
          </p:cNvSpPr>
          <p:nvPr>
            <p:ph type="body" idx="1"/>
          </p:nvPr>
        </p:nvSpPr>
        <p:spPr>
          <a:xfrm>
            <a:off x="473049" y="1848053"/>
            <a:ext cx="8197900" cy="353060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1048578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79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80" name="Holder 6"/>
          <p:cNvSpPr>
            <a:spLocks noGrp="1"/>
          </p:cNvSpPr>
          <p:nvPr>
            <p:ph type="sldNum" sz="quarter" idx="7"/>
          </p:nvPr>
        </p:nvSpPr>
        <p:spPr>
          <a:xfrm>
            <a:off x="4370323" y="6407344"/>
            <a:ext cx="459867" cy="416607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180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8270">
              <a:lnSpc>
                <a:spcPts val="1810"/>
              </a:lnSpc>
            </a:pPr>
            <a:fld id="{81D60167-4931-47E6-BA6A-407CBD079E47}" type="slidenum">
              <a:rPr dirty="0" spc="-25">
                <a:latin typeface="Calibri"/>
                <a:cs typeface="Calibri"/>
              </a:rPr>
              <a:t>#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4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object 6" descr=""/>
          <p:cNvSpPr txBox="1"/>
          <p:nvPr/>
        </p:nvSpPr>
        <p:spPr>
          <a:xfrm>
            <a:off x="8353170" y="6451498"/>
            <a:ext cx="83820" cy="1625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48586" name=""/>
          <p:cNvSpPr txBox="1"/>
          <p:nvPr/>
        </p:nvSpPr>
        <p:spPr>
          <a:xfrm>
            <a:off x="2613111" y="936530"/>
            <a:ext cx="4000000" cy="9296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800" lang="en-US">
                <a:solidFill>
                  <a:srgbClr val="000000"/>
                </a:solidFill>
              </a:rPr>
              <a:t>S</a:t>
            </a:r>
            <a:r>
              <a:rPr b="1" sz="2800" lang="en-US">
                <a:solidFill>
                  <a:srgbClr val="000000"/>
                </a:solidFill>
              </a:rPr>
              <a:t>u</a:t>
            </a:r>
            <a:r>
              <a:rPr b="1" sz="2800" lang="en-US">
                <a:solidFill>
                  <a:srgbClr val="000000"/>
                </a:solidFill>
              </a:rPr>
              <a:t>b</a:t>
            </a:r>
            <a:r>
              <a:rPr b="1" sz="2800" lang="en-US">
                <a:solidFill>
                  <a:srgbClr val="000000"/>
                </a:solidFill>
              </a:rPr>
              <a:t>m</a:t>
            </a:r>
            <a:r>
              <a:rPr b="1" sz="2800" lang="en-US">
                <a:solidFill>
                  <a:srgbClr val="000000"/>
                </a:solidFill>
              </a:rPr>
              <a:t>i</a:t>
            </a:r>
            <a:r>
              <a:rPr b="1" sz="2800" lang="en-US">
                <a:solidFill>
                  <a:srgbClr val="000000"/>
                </a:solidFill>
              </a:rPr>
              <a:t>t</a:t>
            </a:r>
            <a:r>
              <a:rPr b="1" sz="2800" lang="en-US">
                <a:solidFill>
                  <a:srgbClr val="000000"/>
                </a:solidFill>
              </a:rPr>
              <a:t>t</a:t>
            </a:r>
            <a:r>
              <a:rPr b="1" sz="2800" lang="en-US">
                <a:solidFill>
                  <a:srgbClr val="000000"/>
                </a:solidFill>
              </a:rPr>
              <a:t>e</a:t>
            </a:r>
            <a:r>
              <a:rPr b="1" sz="2800" lang="en-US">
                <a:solidFill>
                  <a:srgbClr val="000000"/>
                </a:solidFill>
              </a:rPr>
              <a:t>d </a:t>
            </a:r>
            <a:r>
              <a:rPr b="1" sz="2800" lang="en-US">
                <a:solidFill>
                  <a:srgbClr val="000000"/>
                </a:solidFill>
              </a:rPr>
              <a:t>b</a:t>
            </a:r>
            <a:r>
              <a:rPr b="1" sz="2800" lang="en-US">
                <a:solidFill>
                  <a:srgbClr val="000000"/>
                </a:solidFill>
              </a:rPr>
              <a:t>y</a:t>
            </a:r>
            <a:r>
              <a:rPr b="1" sz="2800" lang="en-US">
                <a:solidFill>
                  <a:srgbClr val="000000"/>
                </a:solidFill>
              </a:rPr>
              <a:t>:</a:t>
            </a:r>
            <a:endParaRPr b="1" sz="2800" lang="en-US">
              <a:solidFill>
                <a:srgbClr val="000000"/>
              </a:solidFill>
            </a:endParaRPr>
          </a:p>
          <a:p>
            <a:pPr algn="ctr"/>
            <a:r>
              <a:rPr b="1" sz="2800" i="1" lang="en-US">
                <a:solidFill>
                  <a:srgbClr val="02A5E3"/>
                </a:solidFill>
              </a:rPr>
              <a:t>D</a:t>
            </a:r>
            <a:r>
              <a:rPr b="1" sz="2800" i="1" lang="en-US">
                <a:solidFill>
                  <a:srgbClr val="02A5E3"/>
                </a:solidFill>
              </a:rPr>
              <a:t>r</a:t>
            </a:r>
            <a:r>
              <a:rPr b="1" sz="2800" i="1" lang="en-US">
                <a:solidFill>
                  <a:srgbClr val="02A5E3"/>
                </a:solidFill>
              </a:rPr>
              <a:t>.</a:t>
            </a:r>
            <a:r>
              <a:rPr b="1" sz="2800" i="1" lang="en-US">
                <a:solidFill>
                  <a:srgbClr val="02A5E3"/>
                </a:solidFill>
              </a:rPr>
              <a:t> </a:t>
            </a:r>
            <a:r>
              <a:rPr b="1" sz="2800" i="1" lang="en-US">
                <a:solidFill>
                  <a:srgbClr val="02A5E3"/>
                </a:solidFill>
              </a:rPr>
              <a:t>P</a:t>
            </a:r>
            <a:r>
              <a:rPr b="1" sz="2800" i="1" lang="en-US">
                <a:solidFill>
                  <a:srgbClr val="02A5E3"/>
                </a:solidFill>
              </a:rPr>
              <a:t>u</a:t>
            </a:r>
            <a:r>
              <a:rPr b="1" sz="2800" i="1" lang="en-US">
                <a:solidFill>
                  <a:srgbClr val="02A5E3"/>
                </a:solidFill>
              </a:rPr>
              <a:t>k</a:t>
            </a:r>
            <a:r>
              <a:rPr b="1" sz="2800" i="1" lang="en-US">
                <a:solidFill>
                  <a:srgbClr val="02A5E3"/>
                </a:solidFill>
              </a:rPr>
              <a:t>h</a:t>
            </a:r>
            <a:r>
              <a:rPr b="1" sz="2800" i="1" lang="en-US">
                <a:solidFill>
                  <a:srgbClr val="02A5E3"/>
                </a:solidFill>
              </a:rPr>
              <a:t>r</a:t>
            </a:r>
            <a:r>
              <a:rPr b="1" sz="2800" i="1" lang="en-US">
                <a:solidFill>
                  <a:srgbClr val="02A5E3"/>
                </a:solidFill>
              </a:rPr>
              <a:t>aj </a:t>
            </a:r>
            <a:r>
              <a:rPr b="1" sz="2800" i="1" lang="en-US">
                <a:solidFill>
                  <a:srgbClr val="02A5E3"/>
                </a:solidFill>
              </a:rPr>
              <a:t>Meena</a:t>
            </a:r>
            <a:endParaRPr b="1" sz="2800" i="1" lang="en-US">
              <a:solidFill>
                <a:srgbClr val="02A5E3"/>
              </a:solidFill>
            </a:endParaRPr>
          </a:p>
        </p:txBody>
      </p:sp>
      <p:sp>
        <p:nvSpPr>
          <p:cNvPr id="1048587" name=""/>
          <p:cNvSpPr txBox="1"/>
          <p:nvPr/>
        </p:nvSpPr>
        <p:spPr>
          <a:xfrm>
            <a:off x="231775" y="211901"/>
            <a:ext cx="8749444" cy="510540"/>
          </a:xfrm>
          <a:prstGeom prst="rect"/>
        </p:spPr>
        <p:txBody>
          <a:bodyPr rtlCol="0" wrap="square">
            <a:spAutoFit/>
          </a:bodyPr>
          <a:p>
            <a:r>
              <a:rPr b="1" sz="2800" lang="en-US" u="sng">
                <a:solidFill>
                  <a:srgbClr val="002060"/>
                </a:solidFill>
              </a:rPr>
              <a:t>P</a:t>
            </a:r>
            <a:r>
              <a:rPr b="1" sz="2800" lang="en-US" u="sng">
                <a:solidFill>
                  <a:srgbClr val="002060"/>
                </a:solidFill>
              </a:rPr>
              <a:t>r</a:t>
            </a:r>
            <a:r>
              <a:rPr b="1" sz="2800" lang="en-US" u="sng">
                <a:solidFill>
                  <a:srgbClr val="002060"/>
                </a:solidFill>
              </a:rPr>
              <a:t>o</a:t>
            </a:r>
            <a:r>
              <a:rPr b="1" sz="2800" lang="en-US" u="sng">
                <a:solidFill>
                  <a:srgbClr val="002060"/>
                </a:solidFill>
              </a:rPr>
              <a:t>d</a:t>
            </a:r>
            <a:r>
              <a:rPr b="1" sz="2800" lang="en-US" u="sng">
                <a:solidFill>
                  <a:srgbClr val="002060"/>
                </a:solidFill>
              </a:rPr>
              <a:t>u</a:t>
            </a:r>
            <a:r>
              <a:rPr b="1" sz="2800" lang="en-US" u="sng">
                <a:solidFill>
                  <a:srgbClr val="002060"/>
                </a:solidFill>
              </a:rPr>
              <a:t>ction</a:t>
            </a:r>
            <a:r>
              <a:rPr b="1" sz="2800" lang="en-US" u="sng">
                <a:solidFill>
                  <a:srgbClr val="002060"/>
                </a:solidFill>
              </a:rPr>
              <a:t>, Processing &amp; </a:t>
            </a:r>
            <a:r>
              <a:rPr b="1" sz="2800" lang="en-US" u="sng">
                <a:solidFill>
                  <a:srgbClr val="002060"/>
                </a:solidFill>
              </a:rPr>
              <a:t>Q</a:t>
            </a:r>
            <a:r>
              <a:rPr b="1" sz="2800" lang="en-US" u="sng">
                <a:solidFill>
                  <a:srgbClr val="002060"/>
                </a:solidFill>
              </a:rPr>
              <a:t>u</a:t>
            </a:r>
            <a:r>
              <a:rPr b="1" sz="2800" lang="en-US" u="sng">
                <a:solidFill>
                  <a:srgbClr val="002060"/>
                </a:solidFill>
              </a:rPr>
              <a:t>a</a:t>
            </a:r>
            <a:r>
              <a:rPr b="1" sz="2800" lang="en-US" u="sng">
                <a:solidFill>
                  <a:srgbClr val="002060"/>
                </a:solidFill>
              </a:rPr>
              <a:t>l</a:t>
            </a:r>
            <a:r>
              <a:rPr b="1" sz="2800" lang="en-US" u="sng">
                <a:solidFill>
                  <a:srgbClr val="002060"/>
                </a:solidFill>
              </a:rPr>
              <a:t>i</a:t>
            </a:r>
            <a:r>
              <a:rPr b="1" sz="2800" lang="en-US" u="sng">
                <a:solidFill>
                  <a:srgbClr val="002060"/>
                </a:solidFill>
              </a:rPr>
              <a:t>ty </a:t>
            </a:r>
            <a:r>
              <a:rPr b="1" sz="2800" lang="en-US" u="sng">
                <a:solidFill>
                  <a:srgbClr val="002060"/>
                </a:solidFill>
              </a:rPr>
              <a:t>Standards of Honey</a:t>
            </a:r>
            <a:endParaRPr b="1" sz="2800" lang="en-US" u="sng">
              <a:solidFill>
                <a:srgbClr val="002060"/>
              </a:solidFill>
            </a:endParaRPr>
          </a:p>
        </p:txBody>
      </p:sp>
      <p:sp>
        <p:nvSpPr>
          <p:cNvPr id="1048588" name=""/>
          <p:cNvSpPr txBox="1"/>
          <p:nvPr/>
        </p:nvSpPr>
        <p:spPr>
          <a:xfrm>
            <a:off x="1590103" y="2080258"/>
            <a:ext cx="5963795" cy="1348741"/>
          </a:xfrm>
          <a:prstGeom prst="rect"/>
        </p:spPr>
        <p:txBody>
          <a:bodyPr rtlCol="0" wrap="square">
            <a:spAutoFit/>
          </a:bodyPr>
          <a:p>
            <a:pPr algn="ctr"/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b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tted 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illment 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ree</a:t>
            </a:r>
            <a:r>
              <a:rPr sz="2800" lang="en-US">
                <a:solidFill>
                  <a:srgbClr val="000000"/>
                </a:solidFill>
              </a:rPr>
              <a:t>-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y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nal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ing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g</a:t>
            </a:r>
            <a:r>
              <a:rPr sz="2800" lang="en-US">
                <a:solidFill>
                  <a:srgbClr val="000000"/>
                </a:solidFill>
              </a:rPr>
              <a:t>am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B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k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g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preneurship</a:t>
            </a:r>
            <a:endParaRPr sz="2800" lang="en-US">
              <a:solidFill>
                <a:srgbClr val="000000"/>
              </a:solidFill>
            </a:endParaRPr>
          </a:p>
        </p:txBody>
      </p:sp>
      <p:sp>
        <p:nvSpPr>
          <p:cNvPr id="1048589" name=""/>
          <p:cNvSpPr txBox="1"/>
          <p:nvPr/>
        </p:nvSpPr>
        <p:spPr>
          <a:xfrm>
            <a:off x="1695392" y="3594859"/>
            <a:ext cx="6741597" cy="510540"/>
          </a:xfrm>
          <a:prstGeom prst="rect"/>
        </p:spPr>
        <p:txBody>
          <a:bodyPr rtlCol="0" wrap="square">
            <a:spAutoFit/>
          </a:bodyPr>
          <a:p>
            <a:r>
              <a:rPr b="1" sz="2800" lang="en-US">
                <a:solidFill>
                  <a:srgbClr val="000000"/>
                </a:solidFill>
              </a:rPr>
              <a:t>O</a:t>
            </a:r>
            <a:r>
              <a:rPr b="1" sz="2800" lang="en-US">
                <a:solidFill>
                  <a:srgbClr val="000000"/>
                </a:solidFill>
              </a:rPr>
              <a:t>r</a:t>
            </a:r>
            <a:r>
              <a:rPr b="1" sz="2800" lang="en-US">
                <a:solidFill>
                  <a:srgbClr val="000000"/>
                </a:solidFill>
              </a:rPr>
              <a:t>g</a:t>
            </a:r>
            <a:r>
              <a:rPr b="1" sz="2800" lang="en-US">
                <a:solidFill>
                  <a:srgbClr val="000000"/>
                </a:solidFill>
              </a:rPr>
              <a:t>a</a:t>
            </a:r>
            <a:r>
              <a:rPr b="1" sz="2800" lang="en-US">
                <a:solidFill>
                  <a:srgbClr val="000000"/>
                </a:solidFill>
              </a:rPr>
              <a:t>n</a:t>
            </a:r>
            <a:r>
              <a:rPr b="1" sz="2800" lang="en-US">
                <a:solidFill>
                  <a:srgbClr val="000000"/>
                </a:solidFill>
              </a:rPr>
              <a:t>i</a:t>
            </a:r>
            <a:r>
              <a:rPr b="1" sz="2800" lang="en-US">
                <a:solidFill>
                  <a:srgbClr val="000000"/>
                </a:solidFill>
              </a:rPr>
              <a:t>z</a:t>
            </a:r>
            <a:r>
              <a:rPr b="1" sz="2800" lang="en-US">
                <a:solidFill>
                  <a:srgbClr val="000000"/>
                </a:solidFill>
              </a:rPr>
              <a:t>e</a:t>
            </a:r>
            <a:r>
              <a:rPr b="1" sz="2800" lang="en-US">
                <a:solidFill>
                  <a:srgbClr val="000000"/>
                </a:solidFill>
              </a:rPr>
              <a:t>d</a:t>
            </a:r>
            <a:r>
              <a:rPr b="1" sz="2800" lang="en-US">
                <a:solidFill>
                  <a:srgbClr val="000000"/>
                </a:solidFill>
              </a:rPr>
              <a:t> </a:t>
            </a:r>
            <a:r>
              <a:rPr b="1" sz="2800" lang="en-US">
                <a:solidFill>
                  <a:srgbClr val="000000"/>
                </a:solidFill>
              </a:rPr>
              <a:t>B</a:t>
            </a:r>
            <a:r>
              <a:rPr b="1" sz="2800" lang="en-US">
                <a:solidFill>
                  <a:srgbClr val="000000"/>
                </a:solidFill>
              </a:rPr>
              <a:t>y</a:t>
            </a:r>
            <a:r>
              <a:rPr b="1" sz="2800" lang="en-US">
                <a:solidFill>
                  <a:srgbClr val="000000"/>
                </a:solidFill>
              </a:rPr>
              <a:t>: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b="1" sz="2800" i="1" lang="en-US">
                <a:solidFill>
                  <a:srgbClr val="02A5E3"/>
                </a:solidFill>
              </a:rPr>
              <a:t>M</a:t>
            </a:r>
            <a:r>
              <a:rPr b="1" sz="2800" i="1" lang="en-US">
                <a:solidFill>
                  <a:srgbClr val="02A5E3"/>
                </a:solidFill>
              </a:rPr>
              <a:t>e</a:t>
            </a:r>
            <a:r>
              <a:rPr b="1" sz="2800" i="1" lang="en-US">
                <a:solidFill>
                  <a:srgbClr val="02A5E3"/>
                </a:solidFill>
              </a:rPr>
              <a:t>a</a:t>
            </a:r>
            <a:r>
              <a:rPr b="1" sz="2800" i="1" lang="en-US">
                <a:solidFill>
                  <a:srgbClr val="02A5E3"/>
                </a:solidFill>
              </a:rPr>
              <a:t>d</a:t>
            </a:r>
            <a:r>
              <a:rPr b="1" sz="2800" i="1" lang="en-US">
                <a:solidFill>
                  <a:srgbClr val="02A5E3"/>
                </a:solidFill>
              </a:rPr>
              <a:t>o</a:t>
            </a:r>
            <a:r>
              <a:rPr b="1" sz="2800" i="1" lang="en-US">
                <a:solidFill>
                  <a:srgbClr val="02A5E3"/>
                </a:solidFill>
              </a:rPr>
              <a:t>w</a:t>
            </a:r>
            <a:r>
              <a:rPr b="1" sz="2800" i="1" lang="en-US">
                <a:solidFill>
                  <a:srgbClr val="02A5E3"/>
                </a:solidFill>
              </a:rPr>
              <a:t> </a:t>
            </a:r>
            <a:r>
              <a:rPr b="1" sz="2800" i="1" lang="en-US">
                <a:solidFill>
                  <a:srgbClr val="02A5E3"/>
                </a:solidFill>
              </a:rPr>
              <a:t>A</a:t>
            </a:r>
            <a:r>
              <a:rPr b="1" sz="2800" i="1" lang="en-US">
                <a:solidFill>
                  <a:srgbClr val="02A5E3"/>
                </a:solidFill>
              </a:rPr>
              <a:t>g</a:t>
            </a:r>
            <a:r>
              <a:rPr b="1" sz="2800" i="1" lang="en-US">
                <a:solidFill>
                  <a:srgbClr val="02A5E3"/>
                </a:solidFill>
              </a:rPr>
              <a:t>r</a:t>
            </a:r>
            <a:r>
              <a:rPr b="1" sz="2800" i="1" lang="en-US">
                <a:solidFill>
                  <a:srgbClr val="02A5E3"/>
                </a:solidFill>
              </a:rPr>
              <a:t>i</a:t>
            </a:r>
            <a:r>
              <a:rPr b="1" sz="2800" i="1" lang="en-US">
                <a:solidFill>
                  <a:srgbClr val="02A5E3"/>
                </a:solidFill>
              </a:rPr>
              <a:t>c</a:t>
            </a:r>
            <a:r>
              <a:rPr b="1" sz="2800" i="1" lang="en-US">
                <a:solidFill>
                  <a:srgbClr val="02A5E3"/>
                </a:solidFill>
              </a:rPr>
              <a:t>ulture</a:t>
            </a:r>
            <a:endParaRPr b="1" sz="2800" i="1" lang="en-US">
              <a:solidFill>
                <a:srgbClr val="02A5E3"/>
              </a:solidFill>
            </a:endParaRPr>
          </a:p>
        </p:txBody>
      </p:sp>
      <p:sp>
        <p:nvSpPr>
          <p:cNvPr id="1048590" name=""/>
          <p:cNvSpPr txBox="1"/>
          <p:nvPr/>
        </p:nvSpPr>
        <p:spPr>
          <a:xfrm>
            <a:off x="2048210" y="4334759"/>
            <a:ext cx="6035961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b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ssion</a:t>
            </a:r>
            <a:r>
              <a:rPr sz="2800" lang="en-US">
                <a:solidFill>
                  <a:srgbClr val="000000"/>
                </a:solidFill>
              </a:rPr>
              <a:t>: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1</a:t>
            </a:r>
            <a:r>
              <a:rPr sz="2800" lang="en-US">
                <a:solidFill>
                  <a:srgbClr val="000000"/>
                </a:solidFill>
              </a:rPr>
              <a:t>2</a:t>
            </a:r>
            <a:r>
              <a:rPr sz="2800" lang="en-US">
                <a:solidFill>
                  <a:srgbClr val="000000"/>
                </a:solidFill>
              </a:rPr>
              <a:t>.</a:t>
            </a:r>
            <a:r>
              <a:rPr sz="2800" lang="en-US">
                <a:solidFill>
                  <a:srgbClr val="000000"/>
                </a:solidFill>
              </a:rPr>
              <a:t>0</a:t>
            </a:r>
            <a:r>
              <a:rPr sz="2800" lang="en-US">
                <a:solidFill>
                  <a:srgbClr val="000000"/>
                </a:solidFill>
              </a:rPr>
              <a:t>3</a:t>
            </a:r>
            <a:r>
              <a:rPr sz="2800" lang="en-US">
                <a:solidFill>
                  <a:srgbClr val="000000"/>
                </a:solidFill>
              </a:rPr>
              <a:t>.</a:t>
            </a:r>
            <a:r>
              <a:rPr sz="2800" lang="en-US">
                <a:solidFill>
                  <a:srgbClr val="000000"/>
                </a:solidFill>
              </a:rPr>
              <a:t>2</a:t>
            </a:r>
            <a:r>
              <a:rPr sz="2800" lang="en-US">
                <a:solidFill>
                  <a:srgbClr val="000000"/>
                </a:solidFill>
              </a:rPr>
              <a:t>0</a:t>
            </a:r>
            <a:r>
              <a:rPr sz="2800" lang="en-US">
                <a:solidFill>
                  <a:srgbClr val="000000"/>
                </a:solidFill>
              </a:rPr>
              <a:t>2</a:t>
            </a:r>
            <a:r>
              <a:rPr sz="2800" lang="en-US">
                <a:solidFill>
                  <a:srgbClr val="000000"/>
                </a:solidFill>
              </a:rPr>
              <a:t>6</a:t>
            </a:r>
            <a:endParaRPr sz="2800" lang="en-US">
              <a:solidFill>
                <a:srgbClr val="000000"/>
              </a:solidFill>
            </a:endParaRP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02748" y="5011159"/>
            <a:ext cx="7538504" cy="1734742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object 2"/>
          <p:cNvSpPr txBox="1">
            <a:spLocks noGrp="1"/>
          </p:cNvSpPr>
          <p:nvPr>
            <p:ph type="title"/>
          </p:nvPr>
        </p:nvSpPr>
        <p:spPr>
          <a:xfrm>
            <a:off x="2301620" y="242442"/>
            <a:ext cx="4545965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HONEY</a:t>
            </a:r>
            <a:r>
              <a:rPr dirty="0" spc="-70"/>
              <a:t> </a:t>
            </a:r>
            <a:r>
              <a:rPr dirty="0"/>
              <a:t>PRODUCTION</a:t>
            </a:r>
            <a:r>
              <a:rPr dirty="0" spc="-20"/>
              <a:t> </a:t>
            </a:r>
            <a:r>
              <a:rPr dirty="0"/>
              <a:t>IN</a:t>
            </a:r>
            <a:r>
              <a:rPr dirty="0" spc="-35"/>
              <a:t> </a:t>
            </a:r>
            <a:r>
              <a:rPr dirty="0" spc="-10"/>
              <a:t>INDIA</a:t>
            </a:r>
          </a:p>
        </p:txBody>
      </p:sp>
      <p:sp>
        <p:nvSpPr>
          <p:cNvPr id="1048597" name="object 3" descr=""/>
          <p:cNvSpPr txBox="1"/>
          <p:nvPr/>
        </p:nvSpPr>
        <p:spPr>
          <a:xfrm>
            <a:off x="293014" y="1158062"/>
            <a:ext cx="8317230" cy="512572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100">
                <a:latin typeface="Arial"/>
                <a:cs typeface="Arial"/>
              </a:rPr>
              <a:t>India:</a:t>
            </a:r>
            <a:r>
              <a:rPr b="1" dirty="0" sz="2100" spc="-30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One</a:t>
            </a:r>
            <a:r>
              <a:rPr b="1" dirty="0" sz="2100" spc="-40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of</a:t>
            </a:r>
            <a:r>
              <a:rPr b="1" dirty="0" sz="2100" spc="-25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the</a:t>
            </a:r>
            <a:r>
              <a:rPr b="1" dirty="0" sz="2100" spc="-40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top</a:t>
            </a:r>
            <a:r>
              <a:rPr b="1" dirty="0" sz="2100" spc="-25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10</a:t>
            </a:r>
            <a:r>
              <a:rPr b="1" dirty="0" sz="2100" spc="-45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honey</a:t>
            </a:r>
            <a:r>
              <a:rPr b="1" dirty="0" sz="2100" spc="-35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producing </a:t>
            </a:r>
            <a:r>
              <a:rPr b="1" dirty="0" sz="2100" spc="-10">
                <a:latin typeface="Arial"/>
                <a:cs typeface="Arial"/>
              </a:rPr>
              <a:t>countries.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2100">
              <a:latin typeface="Arial"/>
              <a:cs typeface="Arial"/>
            </a:endParaRPr>
          </a:p>
          <a:p>
            <a:pPr indent="-172720" marL="184785" marR="165735">
              <a:lnSpc>
                <a:spcPts val="2020"/>
              </a:lnSpc>
              <a:spcBef>
                <a:spcPts val="5"/>
              </a:spcBef>
              <a:buChar char="•"/>
              <a:tabLst>
                <a:tab algn="l" pos="184785"/>
              </a:tabLst>
            </a:pPr>
            <a:r>
              <a:rPr dirty="0" sz="2100">
                <a:latin typeface="Arial MT"/>
                <a:cs typeface="Arial MT"/>
              </a:rPr>
              <a:t>European</a:t>
            </a:r>
            <a:r>
              <a:rPr dirty="0" sz="2100" spc="-5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Union-</a:t>
            </a:r>
            <a:r>
              <a:rPr dirty="0" sz="2100" spc="-4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17</a:t>
            </a:r>
            <a:r>
              <a:rPr dirty="0" sz="2100" spc="-5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Million</a:t>
            </a:r>
            <a:r>
              <a:rPr dirty="0" sz="2100" spc="-6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beehives,</a:t>
            </a:r>
            <a:r>
              <a:rPr dirty="0" sz="2100" lang="en-US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600,000</a:t>
            </a:r>
            <a:r>
              <a:rPr dirty="0" sz="2100" spc="-60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beekeepers,</a:t>
            </a:r>
            <a:r>
              <a:rPr dirty="0" sz="2100" lang="en-US" spc="-10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2,50,000 </a:t>
            </a:r>
            <a:r>
              <a:rPr dirty="0" sz="2100">
                <a:latin typeface="Arial MT"/>
                <a:cs typeface="Arial MT"/>
              </a:rPr>
              <a:t>MT</a:t>
            </a:r>
            <a:r>
              <a:rPr dirty="0" sz="2100" spc="-70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honey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5"/>
              </a:spcBef>
              <a:buFont typeface="Arial MT"/>
              <a:buChar char="•"/>
            </a:pPr>
            <a:endParaRPr sz="2100">
              <a:latin typeface="Arial MT"/>
              <a:cs typeface="Arial MT"/>
            </a:endParaRPr>
          </a:p>
          <a:p>
            <a:pPr indent="-172085" marL="184785">
              <a:lnSpc>
                <a:spcPct val="100000"/>
              </a:lnSpc>
              <a:buChar char="•"/>
              <a:tabLst>
                <a:tab algn="l" pos="184785"/>
              </a:tabLst>
            </a:pPr>
            <a:r>
              <a:rPr dirty="0" sz="2100">
                <a:latin typeface="Arial MT"/>
                <a:cs typeface="Arial MT"/>
              </a:rPr>
              <a:t>India-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3.5</a:t>
            </a:r>
            <a:r>
              <a:rPr dirty="0" sz="2100" spc="-1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Million</a:t>
            </a:r>
            <a:r>
              <a:rPr dirty="0" sz="2100" spc="-4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Bee</a:t>
            </a:r>
            <a:r>
              <a:rPr dirty="0" sz="2100" spc="-30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Colonies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5"/>
              </a:spcBef>
              <a:buFont typeface="Arial MT"/>
              <a:buChar char="•"/>
            </a:pPr>
            <a:endParaRPr sz="2100">
              <a:latin typeface="Arial MT"/>
              <a:cs typeface="Arial MT"/>
            </a:endParaRPr>
          </a:p>
          <a:p>
            <a:pPr indent="-172085" marL="184785">
              <a:lnSpc>
                <a:spcPct val="100000"/>
              </a:lnSpc>
              <a:buChar char="•"/>
              <a:tabLst>
                <a:tab algn="l" pos="184785"/>
              </a:tabLst>
            </a:pPr>
            <a:r>
              <a:rPr dirty="0" sz="2100" spc="-10">
                <a:latin typeface="Arial MT"/>
                <a:cs typeface="Arial MT"/>
              </a:rPr>
              <a:t>India-</a:t>
            </a:r>
            <a:r>
              <a:rPr dirty="0" sz="2100">
                <a:latin typeface="Arial MT"/>
                <a:cs typeface="Arial MT"/>
              </a:rPr>
              <a:t>1.05</a:t>
            </a:r>
            <a:r>
              <a:rPr dirty="0" sz="2100" spc="-4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Lakh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Metric</a:t>
            </a:r>
            <a:r>
              <a:rPr dirty="0" sz="2100" spc="-65">
                <a:latin typeface="Arial MT"/>
                <a:cs typeface="Arial MT"/>
              </a:rPr>
              <a:t> </a:t>
            </a:r>
            <a:r>
              <a:rPr dirty="0" sz="2100" spc="-30">
                <a:latin typeface="Arial MT"/>
                <a:cs typeface="Arial MT"/>
              </a:rPr>
              <a:t>Tonnes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honey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production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95"/>
              </a:spcBef>
              <a:buFont typeface="Arial MT"/>
              <a:buChar char="•"/>
            </a:pPr>
            <a:endParaRPr sz="2100">
              <a:latin typeface="Arial MT"/>
              <a:cs typeface="Arial MT"/>
            </a:endParaRPr>
          </a:p>
          <a:p>
            <a:pPr indent="-172085" marL="184785">
              <a:lnSpc>
                <a:spcPct val="100000"/>
              </a:lnSpc>
              <a:buChar char="•"/>
              <a:tabLst>
                <a:tab algn="l" pos="184785"/>
              </a:tabLst>
            </a:pPr>
            <a:r>
              <a:rPr dirty="0" sz="2100">
                <a:latin typeface="Arial MT"/>
                <a:cs typeface="Arial MT"/>
              </a:rPr>
              <a:t>More</a:t>
            </a:r>
            <a:r>
              <a:rPr dirty="0" sz="2100" spc="-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than</a:t>
            </a:r>
            <a:r>
              <a:rPr dirty="0" sz="2100" spc="-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2</a:t>
            </a:r>
            <a:r>
              <a:rPr dirty="0" sz="2100" spc="-1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lakh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bee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keepers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in</a:t>
            </a:r>
            <a:r>
              <a:rPr dirty="0" sz="2100" spc="-1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India</a:t>
            </a:r>
            <a:endParaRPr sz="2100">
              <a:latin typeface="Arial MT"/>
              <a:cs typeface="Arial MT"/>
            </a:endParaRPr>
          </a:p>
          <a:p>
            <a:pPr marL="12700">
              <a:lnSpc>
                <a:spcPts val="2270"/>
              </a:lnSpc>
              <a:spcBef>
                <a:spcPts val="2320"/>
              </a:spcBef>
            </a:pPr>
            <a:r>
              <a:rPr dirty="0" sz="2100">
                <a:latin typeface="Arial MT"/>
                <a:cs typeface="Arial MT"/>
              </a:rPr>
              <a:t>Per</a:t>
            </a:r>
            <a:r>
              <a:rPr dirty="0" sz="2100" spc="35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capita</a:t>
            </a:r>
            <a:r>
              <a:rPr dirty="0" sz="2100" spc="36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consumption</a:t>
            </a:r>
            <a:r>
              <a:rPr dirty="0" sz="2100" spc="34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of</a:t>
            </a:r>
            <a:r>
              <a:rPr dirty="0" sz="2100" spc="36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honey:</a:t>
            </a:r>
            <a:r>
              <a:rPr dirty="0" sz="2100" spc="36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250g-</a:t>
            </a:r>
            <a:r>
              <a:rPr dirty="0" sz="2100">
                <a:latin typeface="Arial MT"/>
                <a:cs typeface="Arial MT"/>
              </a:rPr>
              <a:t>300g</a:t>
            </a:r>
            <a:r>
              <a:rPr dirty="0" sz="2100" spc="35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(India)</a:t>
            </a:r>
            <a:r>
              <a:rPr dirty="0" sz="2100" spc="36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and</a:t>
            </a:r>
            <a:r>
              <a:rPr dirty="0" sz="2100" spc="35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2000</a:t>
            </a:r>
            <a:r>
              <a:rPr dirty="0" sz="2100">
                <a:latin typeface="Arial MT"/>
                <a:cs typeface="Arial MT"/>
              </a:rPr>
              <a:t>g</a:t>
            </a:r>
            <a:r>
              <a:rPr dirty="0" sz="2100" spc="360">
                <a:latin typeface="Arial MT"/>
                <a:cs typeface="Arial MT"/>
              </a:rPr>
              <a:t> </a:t>
            </a:r>
            <a:r>
              <a:rPr dirty="0" sz="2100" spc="-25">
                <a:latin typeface="Arial MT"/>
                <a:cs typeface="Arial MT"/>
              </a:rPr>
              <a:t>in</a:t>
            </a:r>
            <a:endParaRPr sz="2100">
              <a:latin typeface="Arial MT"/>
              <a:cs typeface="Arial MT"/>
            </a:endParaRPr>
          </a:p>
          <a:p>
            <a:pPr marL="12700">
              <a:lnSpc>
                <a:spcPts val="2000"/>
              </a:lnSpc>
            </a:pPr>
            <a:r>
              <a:rPr dirty="0" sz="2100" spc="-10">
                <a:latin typeface="Arial MT"/>
                <a:cs typeface="Arial MT"/>
              </a:rPr>
              <a:t>Germany</a:t>
            </a:r>
            <a:endParaRPr sz="2100">
              <a:latin typeface="Arial MT"/>
              <a:cs typeface="Arial MT"/>
            </a:endParaRPr>
          </a:p>
          <a:p>
            <a:pPr marL="4489450">
              <a:lnSpc>
                <a:spcPts val="2250"/>
              </a:lnSpc>
            </a:pPr>
            <a:r>
              <a:rPr dirty="0" sz="2100">
                <a:latin typeface="Calibri"/>
                <a:cs typeface="Calibri"/>
              </a:rPr>
              <a:t>(</a:t>
            </a:r>
            <a:r>
              <a:rPr b="1" dirty="0" sz="2100">
                <a:latin typeface="Arial"/>
                <a:cs typeface="Arial"/>
              </a:rPr>
              <a:t>National</a:t>
            </a:r>
            <a:r>
              <a:rPr b="1" dirty="0" sz="2100" spc="-30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Bee</a:t>
            </a:r>
            <a:r>
              <a:rPr b="1" dirty="0" sz="2100" spc="-55">
                <a:latin typeface="Arial"/>
                <a:cs typeface="Arial"/>
              </a:rPr>
              <a:t> </a:t>
            </a:r>
            <a:r>
              <a:rPr b="1" dirty="0" sz="2100">
                <a:latin typeface="Arial"/>
                <a:cs typeface="Arial"/>
              </a:rPr>
              <a:t>Board,</a:t>
            </a:r>
            <a:r>
              <a:rPr b="1" dirty="0" sz="2100" spc="-25">
                <a:latin typeface="Arial"/>
                <a:cs typeface="Arial"/>
              </a:rPr>
              <a:t> </a:t>
            </a:r>
            <a:r>
              <a:rPr b="1" dirty="0" sz="2100" spc="-10">
                <a:latin typeface="Arial"/>
                <a:cs typeface="Arial"/>
              </a:rPr>
              <a:t>2017-</a:t>
            </a:r>
            <a:r>
              <a:rPr b="1" dirty="0" sz="2100" spc="-20">
                <a:latin typeface="Arial"/>
                <a:cs typeface="Arial"/>
              </a:rPr>
              <a:t>18</a:t>
            </a:r>
            <a:r>
              <a:rPr dirty="0" sz="2100" spc="-20">
                <a:latin typeface="Calibri"/>
                <a:cs typeface="Calibri"/>
              </a:rPr>
              <a:t>).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2100">
              <a:latin typeface="Calibri"/>
              <a:cs typeface="Calibri"/>
            </a:endParaRPr>
          </a:p>
          <a:p>
            <a:pPr algn="ctr" marL="313690">
              <a:lnSpc>
                <a:spcPct val="100000"/>
              </a:lnSpc>
              <a:spcBef>
                <a:spcPts val="5"/>
              </a:spcBef>
            </a:pP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object 2"/>
          <p:cNvSpPr txBox="1">
            <a:spLocks noGrp="1"/>
          </p:cNvSpPr>
          <p:nvPr>
            <p:ph type="title"/>
          </p:nvPr>
        </p:nvSpPr>
        <p:spPr>
          <a:xfrm>
            <a:off x="855157" y="266871"/>
            <a:ext cx="8545703" cy="930020"/>
          </a:xfrm>
          <a:prstGeom prst="rect"/>
        </p:spPr>
        <p:txBody>
          <a:bodyPr bIns="0" lIns="0" rIns="0" rtlCol="0" tIns="272160" vert="horz" wrap="square">
            <a:spAutoFit/>
          </a:bodyPr>
          <a:p>
            <a:pPr algn="l" indent="-1821814" marL="1833880" marR="5080">
              <a:lnSpc>
                <a:spcPts val="2590"/>
              </a:lnSpc>
              <a:spcBef>
                <a:spcPts val="425"/>
              </a:spcBef>
            </a:pPr>
            <a:r>
              <a:rPr dirty="0" spc="-20"/>
              <a:t>STANDARDS</a:t>
            </a:r>
            <a:r>
              <a:rPr dirty="0" spc="-25"/>
              <a:t> </a:t>
            </a:r>
            <a:r>
              <a:rPr dirty="0"/>
              <a:t>FORMING</a:t>
            </a:r>
            <a:r>
              <a:rPr dirty="0" spc="-165"/>
              <a:t> </a:t>
            </a:r>
            <a:r>
              <a:rPr dirty="0"/>
              <a:t>AGENCIES</a:t>
            </a:r>
            <a:r>
              <a:rPr dirty="0" spc="-60"/>
              <a:t> </a:t>
            </a:r>
            <a:r>
              <a:rPr dirty="0"/>
              <a:t>CODEX,</a:t>
            </a:r>
            <a:r>
              <a:rPr dirty="0" spc="-70"/>
              <a:t> </a:t>
            </a:r>
            <a:r>
              <a:rPr dirty="0"/>
              <a:t>EU</a:t>
            </a:r>
            <a:r>
              <a:rPr dirty="0" spc="-70"/>
              <a:t> </a:t>
            </a:r>
            <a:r>
              <a:rPr dirty="0" spc="-10"/>
              <a:t>COUNCIL DIRECTIVES</a:t>
            </a:r>
            <a:r>
              <a:rPr dirty="0" spc="-110"/>
              <a:t> </a:t>
            </a:r>
            <a:r>
              <a:rPr dirty="0"/>
              <a:t>AND</a:t>
            </a:r>
            <a:r>
              <a:rPr dirty="0" spc="-20"/>
              <a:t> </a:t>
            </a:r>
            <a:r>
              <a:rPr dirty="0"/>
              <a:t>FSSAI</a:t>
            </a:r>
            <a:r>
              <a:rPr dirty="0" spc="-30"/>
              <a:t> </a:t>
            </a:r>
            <a:r>
              <a:rPr dirty="0" spc="-10"/>
              <a:t>(INDIA)</a:t>
            </a:r>
          </a:p>
        </p:txBody>
      </p:sp>
      <p:sp>
        <p:nvSpPr>
          <p:cNvPr id="1048599" name="object 3" descr=""/>
          <p:cNvSpPr txBox="1"/>
          <p:nvPr/>
        </p:nvSpPr>
        <p:spPr>
          <a:xfrm>
            <a:off x="364642" y="2281885"/>
            <a:ext cx="8317230" cy="3522980"/>
          </a:xfrm>
          <a:prstGeom prst="rect"/>
        </p:spPr>
        <p:txBody>
          <a:bodyPr bIns="0" lIns="0" rIns="0" rtlCol="0" tIns="48895" vert="horz" wrap="square">
            <a:spAutoFit/>
          </a:bodyPr>
          <a:p>
            <a:pPr indent="-78105" marL="86995" marR="283210">
              <a:lnSpc>
                <a:spcPts val="2270"/>
              </a:lnSpc>
              <a:spcBef>
                <a:spcPts val="385"/>
              </a:spcBef>
              <a:buSzPct val="95238"/>
              <a:buFont typeface="Wingdings"/>
              <a:buChar char=""/>
              <a:tabLst>
                <a:tab algn="l" pos="86995"/>
                <a:tab algn="l" pos="223520"/>
              </a:tabLst>
            </a:pPr>
            <a:r>
              <a:rPr dirty="0" sz="2100">
                <a:latin typeface="Arial MT"/>
                <a:cs typeface="Arial MT"/>
              </a:rPr>
              <a:t>	</a:t>
            </a:r>
            <a:r>
              <a:rPr dirty="0" sz="2100">
                <a:latin typeface="Arial MT"/>
                <a:cs typeface="Arial MT"/>
              </a:rPr>
              <a:t>The</a:t>
            </a:r>
            <a:r>
              <a:rPr dirty="0" sz="2100" spc="-4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Codex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standard</a:t>
            </a:r>
            <a:r>
              <a:rPr dirty="0" sz="2100" spc="-4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for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honey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adopted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by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the</a:t>
            </a:r>
            <a:r>
              <a:rPr dirty="0" sz="2100" spc="-1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Codex</a:t>
            </a:r>
            <a:r>
              <a:rPr dirty="0" sz="2100" spc="-13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Alimentarius </a:t>
            </a:r>
            <a:r>
              <a:rPr dirty="0" sz="2100">
                <a:latin typeface="Arial MT"/>
                <a:cs typeface="Arial MT"/>
              </a:rPr>
              <a:t>Commission</a:t>
            </a:r>
            <a:r>
              <a:rPr dirty="0" sz="2100" spc="-5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(revised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2001),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has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voluntary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application</a:t>
            </a:r>
            <a:r>
              <a:rPr dirty="0" sz="2100" spc="-4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and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serves</a:t>
            </a:r>
            <a:r>
              <a:rPr dirty="0" sz="2100" spc="5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in</a:t>
            </a:r>
            <a:r>
              <a:rPr dirty="0" sz="2100" spc="-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many</a:t>
            </a:r>
            <a:r>
              <a:rPr dirty="0" sz="2100" spc="-1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cases</a:t>
            </a:r>
            <a:r>
              <a:rPr dirty="0" sz="2100" spc="-1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as</a:t>
            </a:r>
            <a:r>
              <a:rPr dirty="0" sz="2100" spc="-1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</a:t>
            </a:r>
            <a:r>
              <a:rPr dirty="0" sz="2100" spc="-1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basis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for</a:t>
            </a:r>
            <a:r>
              <a:rPr dirty="0" sz="2100" spc="-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National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Legislation.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5"/>
              </a:spcBef>
              <a:buFont typeface="Wingdings"/>
              <a:buChar char=""/>
            </a:pPr>
            <a:endParaRPr sz="2100">
              <a:latin typeface="Arial MT"/>
              <a:cs typeface="Arial MT"/>
            </a:endParaRPr>
          </a:p>
          <a:p>
            <a:pPr algn="just" indent="-175895" marL="184785" marR="5080">
              <a:lnSpc>
                <a:spcPts val="2270"/>
              </a:lnSpc>
              <a:spcBef>
                <a:spcPts val="5"/>
              </a:spcBef>
              <a:buSzPct val="95238"/>
              <a:buFont typeface="Wingdings"/>
              <a:buChar char=""/>
              <a:tabLst>
                <a:tab algn="l" pos="184785"/>
                <a:tab algn="l" pos="222885"/>
              </a:tabLst>
            </a:pPr>
            <a:r>
              <a:rPr dirty="0" sz="2100">
                <a:latin typeface="Arial MT"/>
                <a:cs typeface="Arial MT"/>
              </a:rPr>
              <a:t>	</a:t>
            </a:r>
            <a:r>
              <a:rPr dirty="0" sz="2100">
                <a:latin typeface="Arial MT"/>
                <a:cs typeface="Arial MT"/>
              </a:rPr>
              <a:t>The</a:t>
            </a:r>
            <a:r>
              <a:rPr dirty="0" sz="2100" spc="434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European</a:t>
            </a:r>
            <a:r>
              <a:rPr dirty="0" sz="2100" spc="434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Council</a:t>
            </a:r>
            <a:r>
              <a:rPr dirty="0" sz="2100" spc="4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issued</a:t>
            </a:r>
            <a:r>
              <a:rPr dirty="0" sz="2100" spc="434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Directive</a:t>
            </a:r>
            <a:r>
              <a:rPr dirty="0" sz="2100" spc="4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2001/110/EC</a:t>
            </a:r>
            <a:r>
              <a:rPr dirty="0" sz="2100" spc="434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(EC,</a:t>
            </a:r>
            <a:r>
              <a:rPr dirty="0" sz="2100" spc="44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2001), </a:t>
            </a:r>
            <a:r>
              <a:rPr dirty="0" sz="2100">
                <a:latin typeface="Arial MT"/>
                <a:cs typeface="Arial MT"/>
              </a:rPr>
              <a:t>amended</a:t>
            </a:r>
            <a:r>
              <a:rPr dirty="0" sz="2100" spc="10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2014/63/EU</a:t>
            </a:r>
            <a:r>
              <a:rPr dirty="0" sz="2100" spc="1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(EU,</a:t>
            </a:r>
            <a:r>
              <a:rPr dirty="0" sz="2100" spc="1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2014)</a:t>
            </a:r>
            <a:r>
              <a:rPr dirty="0" sz="2100" spc="1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that</a:t>
            </a:r>
            <a:r>
              <a:rPr dirty="0" sz="2100" spc="1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laid</a:t>
            </a:r>
            <a:r>
              <a:rPr dirty="0" sz="2100" spc="1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down</a:t>
            </a:r>
            <a:r>
              <a:rPr dirty="0" sz="2100" spc="10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the</a:t>
            </a:r>
            <a:r>
              <a:rPr dirty="0" sz="2100" spc="1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production</a:t>
            </a:r>
            <a:r>
              <a:rPr dirty="0" sz="2100" spc="125">
                <a:latin typeface="Arial MT"/>
                <a:cs typeface="Arial MT"/>
              </a:rPr>
              <a:t> </a:t>
            </a:r>
            <a:r>
              <a:rPr dirty="0" sz="2100" spc="-25">
                <a:latin typeface="Arial MT"/>
                <a:cs typeface="Arial MT"/>
              </a:rPr>
              <a:t>and </a:t>
            </a:r>
            <a:r>
              <a:rPr dirty="0" sz="2100">
                <a:latin typeface="Arial MT"/>
                <a:cs typeface="Arial MT"/>
              </a:rPr>
              <a:t>trading</a:t>
            </a:r>
            <a:r>
              <a:rPr dirty="0" sz="2100" spc="-25">
                <a:latin typeface="Arial MT"/>
                <a:cs typeface="Arial MT"/>
              </a:rPr>
              <a:t>  </a:t>
            </a:r>
            <a:r>
              <a:rPr dirty="0" sz="2100">
                <a:latin typeface="Arial MT"/>
                <a:cs typeface="Arial MT"/>
              </a:rPr>
              <a:t>parameters of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honey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within</a:t>
            </a:r>
            <a:r>
              <a:rPr dirty="0" sz="2100" spc="-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the</a:t>
            </a:r>
            <a:r>
              <a:rPr dirty="0" sz="2100" spc="-1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Member</a:t>
            </a:r>
            <a:r>
              <a:rPr dirty="0" sz="2100" spc="-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States</a:t>
            </a:r>
            <a:r>
              <a:rPr dirty="0" sz="2100" spc="-2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of</a:t>
            </a:r>
            <a:r>
              <a:rPr dirty="0" sz="2100" spc="-1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the</a:t>
            </a:r>
            <a:r>
              <a:rPr dirty="0" sz="2100" spc="-15">
                <a:latin typeface="Arial MT"/>
                <a:cs typeface="Arial MT"/>
              </a:rPr>
              <a:t> </a:t>
            </a:r>
            <a:r>
              <a:rPr dirty="0" sz="2100" spc="-25">
                <a:latin typeface="Arial MT"/>
                <a:cs typeface="Arial MT"/>
              </a:rPr>
              <a:t>EU</a:t>
            </a:r>
            <a:r>
              <a:rPr dirty="0" sz="2100" lang="en-US" spc="-25">
                <a:latin typeface="Arial MT"/>
                <a:cs typeface="Arial MT"/>
              </a:rPr>
              <a:t>.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85"/>
              </a:spcBef>
            </a:pPr>
            <a:endParaRPr sz="2100">
              <a:latin typeface="Arial MT"/>
              <a:cs typeface="Arial MT"/>
            </a:endParaRPr>
          </a:p>
          <a:p>
            <a:pPr indent="-172720" marL="184785" marR="750570">
              <a:lnSpc>
                <a:spcPts val="2270"/>
              </a:lnSpc>
              <a:buChar char="•"/>
              <a:tabLst>
                <a:tab algn="l" pos="184785"/>
              </a:tabLst>
            </a:pPr>
            <a:r>
              <a:rPr dirty="0" sz="2100">
                <a:latin typeface="Arial MT"/>
                <a:cs typeface="Arial MT"/>
              </a:rPr>
              <a:t>FSSAI</a:t>
            </a:r>
            <a:r>
              <a:rPr dirty="0" sz="2100" spc="-3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adopted</a:t>
            </a:r>
            <a:r>
              <a:rPr dirty="0" sz="2100" spc="-4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few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from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the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Codex</a:t>
            </a:r>
            <a:r>
              <a:rPr dirty="0" sz="2100" spc="-4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standards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and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others</a:t>
            </a:r>
            <a:r>
              <a:rPr dirty="0" sz="2100" spc="-25">
                <a:latin typeface="Arial MT"/>
                <a:cs typeface="Arial MT"/>
              </a:rPr>
              <a:t> </a:t>
            </a:r>
            <a:r>
              <a:rPr dirty="0" sz="2100" spc="-20">
                <a:latin typeface="Arial MT"/>
                <a:cs typeface="Arial MT"/>
              </a:rPr>
              <a:t>from </a:t>
            </a:r>
            <a:r>
              <a:rPr dirty="0" sz="2100">
                <a:latin typeface="Arial MT"/>
                <a:cs typeface="Arial MT"/>
              </a:rPr>
              <a:t>Council</a:t>
            </a:r>
            <a:r>
              <a:rPr dirty="0" sz="2100" spc="-50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Directive.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object 2"/>
          <p:cNvSpPr txBox="1">
            <a:spLocks noGrp="1"/>
          </p:cNvSpPr>
          <p:nvPr>
            <p:ph type="title"/>
          </p:nvPr>
        </p:nvSpPr>
        <p:spPr>
          <a:xfrm>
            <a:off x="4018026" y="297891"/>
            <a:ext cx="1109345" cy="3917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HONEY</a:t>
            </a:r>
          </a:p>
        </p:txBody>
      </p:sp>
      <p:sp>
        <p:nvSpPr>
          <p:cNvPr id="1048601" name="object 3" descr=""/>
          <p:cNvSpPr txBox="1"/>
          <p:nvPr/>
        </p:nvSpPr>
        <p:spPr>
          <a:xfrm>
            <a:off x="293014" y="1173861"/>
            <a:ext cx="8317865" cy="409056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indent="-3175" marL="12700" marR="5715">
              <a:lnSpc>
                <a:spcPct val="15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Natural</a:t>
            </a:r>
            <a:r>
              <a:rPr dirty="0" sz="1800" spc="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sweet</a:t>
            </a:r>
            <a:r>
              <a:rPr dirty="0" sz="1800" spc="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product</a:t>
            </a:r>
            <a:r>
              <a:rPr dirty="0" sz="1800" spc="4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produced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bees</a:t>
            </a:r>
            <a:r>
              <a:rPr dirty="0" sz="1800" spc="4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from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nectar</a:t>
            </a:r>
            <a:r>
              <a:rPr dirty="0" sz="1800" spc="3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plants</a:t>
            </a:r>
            <a:r>
              <a:rPr dirty="0" sz="1800" spc="40">
                <a:latin typeface="Arial MT"/>
                <a:cs typeface="Arial MT"/>
              </a:rPr>
              <a:t>  </a:t>
            </a:r>
            <a:r>
              <a:rPr dirty="0" sz="1800" spc="-10">
                <a:latin typeface="Arial MT"/>
                <a:cs typeface="Arial MT"/>
              </a:rPr>
              <a:t>(blossom </a:t>
            </a:r>
            <a:r>
              <a:rPr dirty="0" sz="1800">
                <a:latin typeface="Arial MT"/>
                <a:cs typeface="Arial MT"/>
              </a:rPr>
              <a:t>honey)</a:t>
            </a:r>
            <a:r>
              <a:rPr dirty="0" sz="1800" spc="9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or</a:t>
            </a:r>
            <a:r>
              <a:rPr dirty="0" sz="1800" spc="9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from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secretions</a:t>
            </a:r>
            <a:r>
              <a:rPr dirty="0" sz="1800" spc="9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living</a:t>
            </a:r>
            <a:r>
              <a:rPr dirty="0" sz="1800" spc="9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parts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plants</a:t>
            </a:r>
            <a:r>
              <a:rPr dirty="0" sz="1800" spc="9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or</a:t>
            </a:r>
            <a:r>
              <a:rPr dirty="0" sz="1800" spc="9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secretion</a:t>
            </a:r>
            <a:r>
              <a:rPr dirty="0" sz="1800" spc="8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95">
                <a:latin typeface="Arial MT"/>
                <a:cs typeface="Arial MT"/>
              </a:rPr>
              <a:t>  </a:t>
            </a:r>
            <a:r>
              <a:rPr dirty="0" sz="1800" spc="-10">
                <a:latin typeface="Arial MT"/>
                <a:cs typeface="Arial MT"/>
              </a:rPr>
              <a:t>insects </a:t>
            </a:r>
            <a:r>
              <a:rPr dirty="0" sz="1800">
                <a:latin typeface="Arial MT"/>
                <a:cs typeface="Arial MT"/>
              </a:rPr>
              <a:t>(honeydew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honey)</a:t>
            </a:r>
            <a:r>
              <a:rPr dirty="0" sz="1800" spc="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Bees</a:t>
            </a:r>
            <a:r>
              <a:rPr dirty="0" sz="1800" spc="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collect,</a:t>
            </a:r>
            <a:r>
              <a:rPr dirty="0" sz="1800" spc="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deposit,</a:t>
            </a:r>
            <a:r>
              <a:rPr dirty="0" sz="1800" spc="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dehydrate,</a:t>
            </a:r>
            <a:r>
              <a:rPr dirty="0" sz="1800" spc="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store</a:t>
            </a:r>
            <a:r>
              <a:rPr dirty="0" sz="1800" spc="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leave</a:t>
            </a:r>
            <a:r>
              <a:rPr dirty="0" sz="1800" spc="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6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honey </a:t>
            </a:r>
            <a:r>
              <a:rPr dirty="0" sz="1800">
                <a:latin typeface="Arial MT"/>
                <a:cs typeface="Arial MT"/>
              </a:rPr>
              <a:t>comb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ripen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10">
                <a:latin typeface="Arial MT"/>
                <a:cs typeface="Arial MT"/>
              </a:rPr>
              <a:t> mature</a:t>
            </a:r>
            <a:r>
              <a:rPr dirty="0" sz="1800" lang="en-US" spc="-10">
                <a:latin typeface="Arial MT"/>
                <a:cs typeface="Arial MT"/>
              </a:rPr>
              <a:t> </a:t>
            </a:r>
            <a:r>
              <a:rPr dirty="0" sz="1800" lang="en-US" spc="-10">
                <a:latin typeface="Arial MT"/>
                <a:cs typeface="Arial MT"/>
              </a:rPr>
              <a:t>(</a:t>
            </a:r>
            <a:r>
              <a:rPr dirty="0" sz="1800" lang="en-US" spc="-10">
                <a:latin typeface="Arial MT"/>
                <a:cs typeface="Arial MT"/>
              </a:rPr>
              <a:t>C</a:t>
            </a:r>
            <a:r>
              <a:rPr dirty="0" sz="1800" lang="en-US" spc="-10">
                <a:latin typeface="Arial MT"/>
                <a:cs typeface="Arial MT"/>
              </a:rPr>
              <a:t>O</a:t>
            </a:r>
            <a:r>
              <a:rPr dirty="0" sz="1800" lang="en-US" spc="-10">
                <a:latin typeface="Arial MT"/>
                <a:cs typeface="Arial MT"/>
              </a:rPr>
              <a:t>D</a:t>
            </a:r>
            <a:r>
              <a:rPr dirty="0" sz="1800" lang="en-US" spc="-10">
                <a:latin typeface="Arial MT"/>
                <a:cs typeface="Arial MT"/>
              </a:rPr>
              <a:t>E</a:t>
            </a:r>
            <a:r>
              <a:rPr dirty="0" sz="1800" lang="en-US" spc="-10">
                <a:latin typeface="Arial MT"/>
                <a:cs typeface="Arial MT"/>
              </a:rPr>
              <a:t>X</a:t>
            </a:r>
            <a:r>
              <a:rPr dirty="0" sz="1800" lang="en-US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FSSAI).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1800">
              <a:latin typeface="Arial MT"/>
              <a:cs typeface="Arial MT"/>
            </a:endParaRPr>
          </a:p>
          <a:p>
            <a:pPr algn="just" indent="-184150" marL="193675">
              <a:lnSpc>
                <a:spcPct val="100000"/>
              </a:lnSpc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EU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Directive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defines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as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“The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natural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sweet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substance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produced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 marL="184785">
              <a:lnSpc>
                <a:spcPct val="100000"/>
              </a:lnSpc>
              <a:spcBef>
                <a:spcPts val="865"/>
              </a:spcBef>
            </a:pPr>
            <a:r>
              <a:rPr dirty="0" sz="1800" i="1">
                <a:latin typeface="Arial"/>
                <a:cs typeface="Arial"/>
              </a:rPr>
              <a:t>Apis</a:t>
            </a:r>
            <a:r>
              <a:rPr dirty="0" sz="1800" i="1" spc="-60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mellifera</a:t>
            </a:r>
            <a:r>
              <a:rPr dirty="0" sz="1800" i="1" spc="-25">
                <a:latin typeface="Arial"/>
                <a:cs typeface="Arial"/>
              </a:rPr>
              <a:t> </a:t>
            </a:r>
            <a:r>
              <a:rPr dirty="0" sz="1800" i="1" spc="-35">
                <a:latin typeface="Arial"/>
                <a:cs typeface="Arial"/>
              </a:rPr>
              <a:t>“.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5"/>
              </a:spcBef>
            </a:pPr>
            <a:endParaRPr sz="1800">
              <a:latin typeface="Arial"/>
              <a:cs typeface="Arial"/>
            </a:endParaRPr>
          </a:p>
          <a:p>
            <a:pPr indent="-175895" marL="184785" marR="7620">
              <a:lnSpc>
                <a:spcPct val="150100"/>
              </a:lnSpc>
              <a:buSzPct val="94444"/>
              <a:buFont typeface="Wingdings"/>
              <a:buChar char=""/>
              <a:tabLst>
                <a:tab algn="l" pos="184785"/>
                <a:tab algn="l" pos="193040"/>
              </a:tabLst>
            </a:pP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EU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definition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states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that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only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when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produced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 i="1" spc="-20">
                <a:latin typeface="Arial"/>
                <a:cs typeface="Arial"/>
              </a:rPr>
              <a:t>Apis </a:t>
            </a:r>
            <a:r>
              <a:rPr dirty="0" sz="1800" i="1">
                <a:latin typeface="Arial"/>
                <a:cs typeface="Arial"/>
              </a:rPr>
              <a:t>mellifera</a:t>
            </a:r>
            <a:r>
              <a:rPr dirty="0" sz="1800" i="1" spc="-60">
                <a:latin typeface="Arial"/>
                <a:cs typeface="Arial"/>
              </a:rPr>
              <a:t> </a:t>
            </a:r>
            <a:r>
              <a:rPr dirty="0" sz="1800" spc="-10">
                <a:latin typeface="Arial MT"/>
                <a:cs typeface="Arial MT"/>
              </a:rPr>
              <a:t>honeybees.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object 2"/>
          <p:cNvSpPr txBox="1">
            <a:spLocks noGrp="1"/>
          </p:cNvSpPr>
          <p:nvPr>
            <p:ph type="title"/>
          </p:nvPr>
        </p:nvSpPr>
        <p:spPr>
          <a:xfrm>
            <a:off x="227177" y="235458"/>
            <a:ext cx="8545703" cy="553847"/>
          </a:xfrm>
          <a:prstGeom prst="rect"/>
        </p:spPr>
        <p:txBody>
          <a:bodyPr bIns="0" lIns="0" rIns="0" rtlCol="0" tIns="198246" vert="horz" wrap="square">
            <a:spAutoFit/>
          </a:bodyPr>
          <a:p>
            <a:pPr marL="2588895">
              <a:lnSpc>
                <a:spcPct val="100000"/>
              </a:lnSpc>
              <a:spcBef>
                <a:spcPts val="100"/>
              </a:spcBef>
            </a:pPr>
            <a:r>
              <a:rPr dirty="0"/>
              <a:t>HONEY</a:t>
            </a:r>
            <a:r>
              <a:rPr dirty="0" spc="-125"/>
              <a:t> </a:t>
            </a:r>
            <a:r>
              <a:rPr dirty="0" spc="-10"/>
              <a:t>CATEGORIES</a:t>
            </a:r>
          </a:p>
        </p:txBody>
      </p:sp>
      <p:sp>
        <p:nvSpPr>
          <p:cNvPr id="1048603" name="object 3" descr=""/>
          <p:cNvSpPr txBox="1"/>
          <p:nvPr/>
        </p:nvSpPr>
        <p:spPr>
          <a:xfrm>
            <a:off x="221691" y="1354073"/>
            <a:ext cx="8412480" cy="3918713"/>
          </a:xfrm>
          <a:prstGeom prst="rect"/>
        </p:spPr>
        <p:txBody>
          <a:bodyPr bIns="0" lIns="0" rIns="0" rtlCol="0" tIns="86995" vert="horz" wrap="square">
            <a:spAutoFit/>
          </a:bodyPr>
          <a:p>
            <a:pPr algn="just" indent="-184150" marL="193675">
              <a:lnSpc>
                <a:spcPct val="100000"/>
              </a:lnSpc>
              <a:spcBef>
                <a:spcPts val="68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b="1" dirty="0" sz="1800">
                <a:latin typeface="Arial"/>
                <a:cs typeface="Arial"/>
              </a:rPr>
              <a:t>Blossom</a:t>
            </a:r>
            <a:r>
              <a:rPr b="1" dirty="0" sz="1800" spc="-2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obtained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predominantly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from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nectar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flowers.</a:t>
            </a:r>
            <a:endParaRPr sz="1800">
              <a:latin typeface="Arial MT"/>
              <a:cs typeface="Arial MT"/>
            </a:endParaRPr>
          </a:p>
          <a:p>
            <a:pPr algn="just" indent="-3175" marL="12700" marR="5080">
              <a:lnSpc>
                <a:spcPts val="1939"/>
              </a:lnSpc>
              <a:spcBef>
                <a:spcPts val="84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b="1" dirty="0" sz="1800">
                <a:latin typeface="Arial"/>
                <a:cs typeface="Arial"/>
              </a:rPr>
              <a:t>	</a:t>
            </a:r>
            <a:r>
              <a:rPr b="1" dirty="0" sz="1800">
                <a:latin typeface="Arial"/>
                <a:cs typeface="Arial"/>
              </a:rPr>
              <a:t>Honeydew</a:t>
            </a:r>
            <a:r>
              <a:rPr b="1" dirty="0" sz="1800" spc="190">
                <a:latin typeface="Arial"/>
                <a:cs typeface="Arial"/>
              </a:rPr>
              <a:t> 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165">
                <a:latin typeface="Arial"/>
                <a:cs typeface="Arial"/>
              </a:rPr>
              <a:t> 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produced</a:t>
            </a:r>
            <a:r>
              <a:rPr dirty="0" sz="1800" spc="1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1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bees</a:t>
            </a:r>
            <a:r>
              <a:rPr dirty="0" sz="1800" spc="17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after</a:t>
            </a:r>
            <a:r>
              <a:rPr dirty="0" sz="1800" spc="1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they</a:t>
            </a:r>
            <a:r>
              <a:rPr dirty="0" sz="1800" spc="16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collect</a:t>
            </a:r>
            <a:r>
              <a:rPr dirty="0" sz="1800" spc="17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‘honeydew’</a:t>
            </a:r>
            <a:r>
              <a:rPr dirty="0" sz="1800" spc="135">
                <a:latin typeface="Arial MT"/>
                <a:cs typeface="Arial MT"/>
              </a:rPr>
              <a:t>  </a:t>
            </a:r>
            <a:r>
              <a:rPr dirty="0" sz="1800" spc="-50">
                <a:latin typeface="Arial MT"/>
                <a:cs typeface="Arial MT"/>
              </a:rPr>
              <a:t>– </a:t>
            </a:r>
            <a:r>
              <a:rPr dirty="0" sz="1800">
                <a:latin typeface="Arial MT"/>
                <a:cs typeface="Arial MT"/>
              </a:rPr>
              <a:t>secretions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insects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belonging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genus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Rhynchota,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pierce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plant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cells, </a:t>
            </a:r>
            <a:r>
              <a:rPr dirty="0" sz="1800">
                <a:latin typeface="Arial MT"/>
                <a:cs typeface="Arial MT"/>
              </a:rPr>
              <a:t>ingest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plant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sap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secrete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again.</a:t>
            </a:r>
            <a:endParaRPr sz="1800">
              <a:latin typeface="Arial MT"/>
              <a:cs typeface="Arial MT"/>
            </a:endParaRPr>
          </a:p>
          <a:p>
            <a:pPr algn="just" indent="-3175" marL="12700" marR="6350">
              <a:lnSpc>
                <a:spcPts val="1939"/>
              </a:lnSpc>
              <a:spcBef>
                <a:spcPts val="80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b="1" dirty="0" sz="1800">
                <a:latin typeface="Arial"/>
                <a:cs typeface="Arial"/>
              </a:rPr>
              <a:t>	</a:t>
            </a:r>
            <a:r>
              <a:rPr b="1" dirty="0" sz="1800">
                <a:latin typeface="Arial"/>
                <a:cs typeface="Arial"/>
              </a:rPr>
              <a:t>Monofloral</a:t>
            </a:r>
            <a:r>
              <a:rPr b="1" dirty="0" sz="1800" spc="10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80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where</a:t>
            </a:r>
            <a:r>
              <a:rPr dirty="0" sz="1800" spc="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bees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have</a:t>
            </a:r>
            <a:r>
              <a:rPr dirty="0" sz="1800" spc="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been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foraging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predominantly</a:t>
            </a:r>
            <a:r>
              <a:rPr dirty="0" sz="1800" spc="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</a:t>
            </a:r>
            <a:r>
              <a:rPr dirty="0" sz="1800" spc="9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one </a:t>
            </a:r>
            <a:r>
              <a:rPr dirty="0" sz="1800">
                <a:latin typeface="Arial MT"/>
                <a:cs typeface="Arial MT"/>
              </a:rPr>
              <a:t>type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plant,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named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according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that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plant.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(&gt;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45%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pollen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from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one</a:t>
            </a:r>
            <a:r>
              <a:rPr dirty="0" sz="1800" spc="-10">
                <a:latin typeface="Arial MT"/>
                <a:cs typeface="Arial MT"/>
              </a:rPr>
              <a:t> plant)</a:t>
            </a:r>
            <a:endParaRPr sz="1800">
              <a:latin typeface="Arial MT"/>
              <a:cs typeface="Arial MT"/>
            </a:endParaRPr>
          </a:p>
          <a:p>
            <a:pPr algn="just" indent="-3175" marL="12700" marR="6350">
              <a:lnSpc>
                <a:spcPts val="1939"/>
              </a:lnSpc>
              <a:spcBef>
                <a:spcPts val="81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b="1" dirty="0" sz="1800">
                <a:latin typeface="Arial"/>
                <a:cs typeface="Arial"/>
              </a:rPr>
              <a:t>	</a:t>
            </a:r>
            <a:r>
              <a:rPr b="1" dirty="0" sz="1800">
                <a:latin typeface="Arial"/>
                <a:cs typeface="Arial"/>
              </a:rPr>
              <a:t>Multifloral</a:t>
            </a:r>
            <a:r>
              <a:rPr b="1" dirty="0" sz="1800" spc="28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27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(also</a:t>
            </a:r>
            <a:r>
              <a:rPr b="1" dirty="0" sz="1800" spc="29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known</a:t>
            </a:r>
            <a:r>
              <a:rPr b="1" dirty="0" sz="1800" spc="27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as</a:t>
            </a:r>
            <a:r>
              <a:rPr b="1" dirty="0" sz="1800" spc="28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polyfloral)</a:t>
            </a:r>
            <a:r>
              <a:rPr b="1" dirty="0" sz="1800" spc="295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has</a:t>
            </a:r>
            <a:r>
              <a:rPr dirty="0" sz="1800" spc="2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several</a:t>
            </a:r>
            <a:r>
              <a:rPr dirty="0" sz="1800" spc="2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botanical</a:t>
            </a:r>
            <a:r>
              <a:rPr dirty="0" sz="1800" spc="29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sources, </a:t>
            </a:r>
            <a:r>
              <a:rPr dirty="0" sz="1800">
                <a:latin typeface="Arial MT"/>
                <a:cs typeface="Arial MT"/>
              </a:rPr>
              <a:t>none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predominant,</a:t>
            </a:r>
            <a:endParaRPr sz="1800">
              <a:latin typeface="Arial MT"/>
              <a:cs typeface="Arial MT"/>
            </a:endParaRPr>
          </a:p>
          <a:p>
            <a:pPr algn="just" indent="-184150" marL="193675">
              <a:lnSpc>
                <a:spcPts val="2055"/>
              </a:lnSpc>
              <a:spcBef>
                <a:spcPts val="56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b="1" dirty="0" sz="1800">
                <a:latin typeface="Arial"/>
                <a:cs typeface="Arial"/>
              </a:rPr>
              <a:t>Extracted</a:t>
            </a:r>
            <a:r>
              <a:rPr b="1" dirty="0" sz="1800" spc="14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125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most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basic</a:t>
            </a:r>
            <a:r>
              <a:rPr dirty="0" sz="1800" spc="1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widespread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hive</a:t>
            </a:r>
            <a:r>
              <a:rPr dirty="0" sz="1800" spc="1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product.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obtained</a:t>
            </a:r>
            <a:endParaRPr sz="1800">
              <a:latin typeface="Arial MT"/>
              <a:cs typeface="Arial MT"/>
            </a:endParaRPr>
          </a:p>
          <a:p>
            <a:pPr algn="just" marL="12700">
              <a:lnSpc>
                <a:spcPts val="2055"/>
              </a:lnSpc>
            </a:pP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-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centrifuging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decapped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broodless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combs.</a:t>
            </a:r>
            <a:endParaRPr sz="1800">
              <a:latin typeface="Arial MT"/>
              <a:cs typeface="Arial MT"/>
            </a:endParaRPr>
          </a:p>
          <a:p>
            <a:pPr algn="just" indent="-3175" marL="12700" marR="6985">
              <a:lnSpc>
                <a:spcPts val="1939"/>
              </a:lnSpc>
              <a:spcBef>
                <a:spcPts val="82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b="1" dirty="0" sz="1800">
                <a:latin typeface="Arial"/>
                <a:cs typeface="Arial"/>
              </a:rPr>
              <a:t>	</a:t>
            </a:r>
            <a:r>
              <a:rPr b="1" dirty="0" sz="1800">
                <a:latin typeface="Arial"/>
                <a:cs typeface="Arial"/>
              </a:rPr>
              <a:t>Pressed</a:t>
            </a:r>
            <a:r>
              <a:rPr b="1" dirty="0" sz="1800" spc="8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80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obtained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pressing</a:t>
            </a:r>
            <a:r>
              <a:rPr dirty="0" sz="1800" spc="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broodless</a:t>
            </a:r>
            <a:r>
              <a:rPr dirty="0" sz="1800" spc="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combs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with</a:t>
            </a:r>
            <a:r>
              <a:rPr dirty="0" sz="1800" spc="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or</a:t>
            </a:r>
            <a:r>
              <a:rPr dirty="0" sz="1800" spc="10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without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application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moderate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heat.</a:t>
            </a:r>
            <a:endParaRPr sz="1800">
              <a:latin typeface="Arial MT"/>
              <a:cs typeface="Arial MT"/>
            </a:endParaRPr>
          </a:p>
          <a:p>
            <a:pPr algn="just" indent="-184150" marL="193675">
              <a:lnSpc>
                <a:spcPct val="100000"/>
              </a:lnSpc>
              <a:spcBef>
                <a:spcPts val="56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b="1" dirty="0" sz="1800">
                <a:latin typeface="Arial"/>
                <a:cs typeface="Arial"/>
              </a:rPr>
              <a:t>Drained</a:t>
            </a:r>
            <a:r>
              <a:rPr b="1" dirty="0" sz="1800" spc="-5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obtained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draining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decapped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broodless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combs.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object 2"/>
          <p:cNvSpPr txBox="1">
            <a:spLocks noGrp="1"/>
          </p:cNvSpPr>
          <p:nvPr>
            <p:ph type="title"/>
          </p:nvPr>
        </p:nvSpPr>
        <p:spPr>
          <a:xfrm>
            <a:off x="227177" y="235458"/>
            <a:ext cx="8545703" cy="732740"/>
          </a:xfrm>
          <a:prstGeom prst="rect"/>
        </p:spPr>
        <p:txBody>
          <a:bodyPr bIns="0" lIns="0" rIns="0" rtlCol="0" tIns="377139" vert="horz" wrap="square">
            <a:spAutoFit/>
          </a:bodyPr>
          <a:p>
            <a:pPr indent="0" marL="1957070">
              <a:lnSpc>
                <a:spcPct val="100000"/>
              </a:lnSpc>
              <a:spcBef>
                <a:spcPts val="100"/>
              </a:spcBef>
              <a:buNone/>
            </a:pPr>
            <a:r>
              <a:rPr altLang="en-US" dirty="0" lang="en-US"/>
              <a:t>C</a:t>
            </a:r>
            <a:r>
              <a:rPr altLang="en-US" dirty="0" lang="en-US"/>
              <a:t>o</a:t>
            </a:r>
            <a:r>
              <a:rPr altLang="en-US" dirty="0" lang="en-US"/>
              <a:t>n</a:t>
            </a:r>
            <a:r>
              <a:rPr altLang="en-US" dirty="0" lang="en-US"/>
              <a:t>t</a:t>
            </a:r>
            <a:r>
              <a:rPr altLang="en-US" dirty="0" lang="en-US"/>
              <a:t>i</a:t>
            </a:r>
            <a:r>
              <a:rPr altLang="en-US" dirty="0" lang="en-US"/>
              <a:t>.</a:t>
            </a:r>
            <a:r>
              <a:rPr altLang="en-US" dirty="0" lang="en-US"/>
              <a:t>.</a:t>
            </a:r>
            <a:r>
              <a:rPr altLang="en-US" dirty="0" lang="en-US"/>
              <a:t>.</a:t>
            </a:r>
            <a:endParaRPr altLang="en-US" lang="zh-CN"/>
          </a:p>
        </p:txBody>
      </p:sp>
      <p:sp>
        <p:nvSpPr>
          <p:cNvPr id="1048605" name="object 3" descr=""/>
          <p:cNvSpPr txBox="1"/>
          <p:nvPr/>
        </p:nvSpPr>
        <p:spPr>
          <a:xfrm>
            <a:off x="360375" y="1374140"/>
            <a:ext cx="8223884" cy="376491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indent="-2540" marL="12700" marR="7620">
              <a:lnSpc>
                <a:spcPct val="15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algn="l" pos="194310"/>
              </a:tabLst>
            </a:pPr>
            <a:r>
              <a:rPr b="1" dirty="0" sz="1800">
                <a:latin typeface="Arial"/>
                <a:cs typeface="Arial"/>
              </a:rPr>
              <a:t>	</a:t>
            </a:r>
            <a:r>
              <a:rPr b="1" dirty="0" sz="1800">
                <a:latin typeface="Arial"/>
                <a:cs typeface="Arial"/>
              </a:rPr>
              <a:t>Comb</a:t>
            </a:r>
            <a:r>
              <a:rPr b="1" dirty="0" sz="1800" spc="5">
                <a:latin typeface="Arial"/>
                <a:cs typeface="Arial"/>
              </a:rPr>
              <a:t> 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10">
                <a:latin typeface="Arial"/>
                <a:cs typeface="Arial"/>
              </a:rPr>
              <a:t> 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49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stored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4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bees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the  cells</a:t>
            </a:r>
            <a:r>
              <a:rPr dirty="0" sz="1800" spc="4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1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freshly  </a:t>
            </a:r>
            <a:r>
              <a:rPr dirty="0" sz="1800" spc="-10">
                <a:latin typeface="Arial MT"/>
                <a:cs typeface="Arial MT"/>
              </a:rPr>
              <a:t>built </a:t>
            </a:r>
            <a:r>
              <a:rPr dirty="0" sz="1800">
                <a:latin typeface="Arial MT"/>
                <a:cs typeface="Arial MT"/>
              </a:rPr>
              <a:t>broodless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combs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1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sold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sealed</a:t>
            </a:r>
            <a:r>
              <a:rPr dirty="0" sz="1800" spc="20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whole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combs</a:t>
            </a:r>
            <a:r>
              <a:rPr dirty="0" sz="1800" spc="1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or</a:t>
            </a:r>
            <a:r>
              <a:rPr dirty="0" sz="1800" spc="1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sections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18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such </a:t>
            </a:r>
            <a:r>
              <a:rPr dirty="0" sz="1800" spc="-10">
                <a:latin typeface="Arial MT"/>
                <a:cs typeface="Arial MT"/>
              </a:rPr>
              <a:t>combs.</a:t>
            </a:r>
            <a:endParaRPr sz="1800">
              <a:latin typeface="Arial MT"/>
              <a:cs typeface="Arial MT"/>
            </a:endParaRPr>
          </a:p>
          <a:p>
            <a:pPr algn="just" indent="-184150" marL="194310">
              <a:lnSpc>
                <a:spcPct val="100000"/>
              </a:lnSpc>
              <a:spcBef>
                <a:spcPts val="980"/>
              </a:spcBef>
              <a:buSzPct val="94444"/>
              <a:buFont typeface="Wingdings"/>
              <a:buChar char=""/>
              <a:tabLst>
                <a:tab algn="l" pos="194310"/>
              </a:tabLst>
            </a:pPr>
            <a:r>
              <a:rPr b="1" dirty="0" sz="1800">
                <a:latin typeface="Arial"/>
                <a:cs typeface="Arial"/>
              </a:rPr>
              <a:t>Chunk</a:t>
            </a:r>
            <a:r>
              <a:rPr b="1" dirty="0" sz="1800" spc="-4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containing one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or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more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pieces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comb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honey.</a:t>
            </a:r>
            <a:endParaRPr sz="1800">
              <a:latin typeface="Arial MT"/>
              <a:cs typeface="Arial MT"/>
            </a:endParaRPr>
          </a:p>
          <a:p>
            <a:pPr algn="just" indent="-295910" marL="308610">
              <a:lnSpc>
                <a:spcPct val="100000"/>
              </a:lnSpc>
              <a:spcBef>
                <a:spcPts val="1480"/>
              </a:spcBef>
              <a:buSzPct val="94444"/>
              <a:buFont typeface="Wingdings"/>
              <a:buChar char=""/>
              <a:tabLst>
                <a:tab algn="l" pos="308610"/>
              </a:tabLst>
            </a:pPr>
            <a:r>
              <a:rPr b="1" dirty="0" sz="1800">
                <a:latin typeface="Arial"/>
                <a:cs typeface="Arial"/>
              </a:rPr>
              <a:t>Crystallized</a:t>
            </a:r>
            <a:r>
              <a:rPr b="1" dirty="0" sz="1800" spc="37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or</a:t>
            </a:r>
            <a:r>
              <a:rPr b="1" dirty="0" sz="1800" spc="37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Granulated</a:t>
            </a:r>
            <a:r>
              <a:rPr b="1" dirty="0" sz="1800" spc="38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390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that</a:t>
            </a:r>
            <a:r>
              <a:rPr dirty="0" sz="1800" spc="3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has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undergone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 spc="-50"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1080"/>
              </a:spcBef>
            </a:pPr>
            <a:r>
              <a:rPr dirty="0" sz="1800">
                <a:latin typeface="Arial MT"/>
                <a:cs typeface="Arial MT"/>
              </a:rPr>
              <a:t>natural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process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solidification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as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result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glucose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crystallization.</a:t>
            </a:r>
            <a:endParaRPr sz="1800">
              <a:latin typeface="Arial MT"/>
              <a:cs typeface="Arial MT"/>
            </a:endParaRPr>
          </a:p>
          <a:p>
            <a:pPr algn="just" indent="-2540" marL="12700" marR="7620">
              <a:lnSpc>
                <a:spcPct val="150000"/>
              </a:lnSpc>
              <a:spcBef>
                <a:spcPts val="805"/>
              </a:spcBef>
              <a:buSzPct val="94444"/>
              <a:buFont typeface="Wingdings"/>
              <a:buChar char=""/>
              <a:tabLst>
                <a:tab algn="l" pos="194310"/>
              </a:tabLst>
            </a:pPr>
            <a:r>
              <a:rPr b="1" dirty="0" sz="1800">
                <a:latin typeface="Arial"/>
                <a:cs typeface="Arial"/>
              </a:rPr>
              <a:t>	</a:t>
            </a:r>
            <a:r>
              <a:rPr b="1" dirty="0" sz="1800">
                <a:latin typeface="Arial"/>
                <a:cs typeface="Arial"/>
              </a:rPr>
              <a:t>Creamed</a:t>
            </a:r>
            <a:r>
              <a:rPr b="1" dirty="0" sz="1800" spc="36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(or</a:t>
            </a:r>
            <a:r>
              <a:rPr b="1" dirty="0" sz="1800" spc="37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creamy</a:t>
            </a:r>
            <a:r>
              <a:rPr b="1" dirty="0" sz="1800" spc="36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or</a:t>
            </a:r>
            <a:r>
              <a:rPr b="1" dirty="0" sz="1800" spc="36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set)</a:t>
            </a:r>
            <a:r>
              <a:rPr b="1" dirty="0" sz="1800" spc="37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Honey</a:t>
            </a:r>
            <a:r>
              <a:rPr b="1" dirty="0" sz="1800" spc="360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3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has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3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fine</a:t>
            </a:r>
            <a:r>
              <a:rPr dirty="0" sz="1800" spc="36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crystalline </a:t>
            </a:r>
            <a:r>
              <a:rPr dirty="0" sz="1800">
                <a:latin typeface="Arial MT"/>
                <a:cs typeface="Arial MT"/>
              </a:rPr>
              <a:t>structure</a:t>
            </a:r>
            <a:r>
              <a:rPr dirty="0" sz="1800" spc="4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4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4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may</a:t>
            </a:r>
            <a:r>
              <a:rPr dirty="0" sz="1800" spc="4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have</a:t>
            </a:r>
            <a:r>
              <a:rPr dirty="0" sz="1800" spc="4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undergone</a:t>
            </a:r>
            <a:r>
              <a:rPr dirty="0" sz="1800" spc="4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43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physical</a:t>
            </a:r>
            <a:r>
              <a:rPr dirty="0" sz="1800" spc="4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process</a:t>
            </a:r>
            <a:r>
              <a:rPr dirty="0" sz="1800" spc="4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4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give</a:t>
            </a:r>
            <a:r>
              <a:rPr dirty="0" sz="1800" spc="459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 spc="44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that </a:t>
            </a:r>
            <a:r>
              <a:rPr dirty="0" sz="1800">
                <a:latin typeface="Arial MT"/>
                <a:cs typeface="Arial MT"/>
              </a:rPr>
              <a:t>structure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make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easy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spread.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object 2"/>
          <p:cNvSpPr txBox="1">
            <a:spLocks noGrp="1"/>
          </p:cNvSpPr>
          <p:nvPr>
            <p:ph type="title"/>
          </p:nvPr>
        </p:nvSpPr>
        <p:spPr>
          <a:xfrm>
            <a:off x="1998726" y="239344"/>
            <a:ext cx="5252720" cy="3917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EC7C30"/>
                </a:solidFill>
              </a:rPr>
              <a:t>BLOSSOM</a:t>
            </a:r>
            <a:r>
              <a:rPr dirty="0" spc="-30">
                <a:solidFill>
                  <a:srgbClr val="EC7C30"/>
                </a:solidFill>
              </a:rPr>
              <a:t> </a:t>
            </a:r>
            <a:r>
              <a:rPr dirty="0">
                <a:solidFill>
                  <a:srgbClr val="EC7C30"/>
                </a:solidFill>
              </a:rPr>
              <a:t>HONEY</a:t>
            </a:r>
            <a:r>
              <a:rPr dirty="0" spc="-65">
                <a:solidFill>
                  <a:srgbClr val="EC7C30"/>
                </a:solidFill>
              </a:rPr>
              <a:t> </a:t>
            </a:r>
            <a:r>
              <a:rPr dirty="0">
                <a:solidFill>
                  <a:srgbClr val="EC7C30"/>
                </a:solidFill>
              </a:rPr>
              <a:t>&gt;</a:t>
            </a:r>
            <a:r>
              <a:rPr dirty="0" spc="-30">
                <a:solidFill>
                  <a:srgbClr val="EC7C30"/>
                </a:solidFill>
              </a:rPr>
              <a:t> </a:t>
            </a:r>
            <a:r>
              <a:rPr dirty="0">
                <a:solidFill>
                  <a:srgbClr val="EC7C30"/>
                </a:solidFill>
              </a:rPr>
              <a:t>300</a:t>
            </a:r>
            <a:r>
              <a:rPr dirty="0" spc="-35">
                <a:solidFill>
                  <a:srgbClr val="EC7C30"/>
                </a:solidFill>
              </a:rPr>
              <a:t> </a:t>
            </a:r>
            <a:r>
              <a:rPr dirty="0" spc="-10">
                <a:solidFill>
                  <a:srgbClr val="EC7C30"/>
                </a:solidFill>
              </a:rPr>
              <a:t>VARIETIES</a:t>
            </a:r>
          </a:p>
        </p:txBody>
      </p:sp>
      <p:graphicFrame>
        <p:nvGraphicFramePr>
          <p:cNvPr id="4194304" name="object 3" descr=""/>
          <p:cNvGraphicFramePr>
            <a:graphicFrameLocks noGrp="1"/>
          </p:cNvGraphicFramePr>
          <p:nvPr/>
        </p:nvGraphicFramePr>
        <p:xfrm>
          <a:off x="357162" y="1136650"/>
          <a:ext cx="5638800" cy="3502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1740"/>
                <a:gridCol w="917574"/>
                <a:gridCol w="1290955"/>
                <a:gridCol w="2131695"/>
              </a:tblGrid>
              <a:tr h="5791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b="1" dirty="0" sz="1600" spc="-20">
                          <a:latin typeface="Arial"/>
                          <a:cs typeface="Arial"/>
                        </a:rPr>
                        <a:t>Type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256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indent="-277495" marL="394335" marR="12953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b="1" dirty="0" sz="1600" spc="-10">
                          <a:latin typeface="Arial"/>
                          <a:cs typeface="Arial"/>
                        </a:rPr>
                        <a:t>Countr </a:t>
                      </a:r>
                      <a:r>
                        <a:rPr b="1" dirty="0" sz="1600" spc="-50">
                          <a:latin typeface="Arial"/>
                          <a:cs typeface="Arial"/>
                        </a:rPr>
                        <a:t>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b="1" dirty="0" sz="1600" spc="-20">
                          <a:latin typeface="Arial"/>
                          <a:cs typeface="Arial"/>
                        </a:rPr>
                        <a:t>Type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256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b="1" dirty="0" sz="1600" spc="-10">
                          <a:latin typeface="Arial"/>
                          <a:cs typeface="Arial"/>
                        </a:rPr>
                        <a:t>Country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256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163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Sunflower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 marR="127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 marR="152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Buckwheat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600" spc="-25">
                          <a:latin typeface="Arial MT"/>
                          <a:cs typeface="Arial MT"/>
                        </a:rPr>
                        <a:t>USA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352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Eucalyptus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 marR="120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 marR="152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Lavender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>
                          <a:latin typeface="Arial MT"/>
                          <a:cs typeface="Arial MT"/>
                        </a:rPr>
                        <a:t>Spain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and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France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</a:tr>
              <a:tr h="3346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Mustard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 marR="1206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 marR="171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Manuka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>
                          <a:latin typeface="Arial MT"/>
                          <a:cs typeface="Arial MT"/>
                        </a:rPr>
                        <a:t>New</a:t>
                      </a:r>
                      <a:r>
                        <a:rPr dirty="0" sz="16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Zealand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</a:tr>
              <a:tr h="3346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Cotton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 marR="1206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 marR="152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Rubber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>
                          <a:latin typeface="Arial MT"/>
                          <a:cs typeface="Arial MT"/>
                        </a:rPr>
                        <a:t>India</a:t>
                      </a:r>
                      <a:r>
                        <a:rPr dirty="0" sz="16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and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Srilanka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</a:tr>
              <a:tr h="3352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Cashew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 marR="127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 marR="152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Heather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>
                          <a:latin typeface="Arial MT"/>
                          <a:cs typeface="Arial MT"/>
                        </a:rPr>
                        <a:t>UK,</a:t>
                      </a:r>
                      <a:r>
                        <a:rPr dirty="0" sz="16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Greece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,France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</a:tr>
              <a:tr h="3352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Apple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 marR="7048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 marR="158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Apple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p>
                      <a:pPr algn="ctr" marR="52069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>
                          <a:latin typeface="Arial MT"/>
                          <a:cs typeface="Arial MT"/>
                        </a:rPr>
                        <a:t>USA</a:t>
                      </a:r>
                      <a:r>
                        <a:rPr dirty="0" sz="1600" spc="-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and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Britain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/>
                </a:tc>
              </a:tr>
              <a:tr h="3346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cherry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 marR="1206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 marR="1651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Avocado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>
                          <a:latin typeface="Arial MT"/>
                          <a:cs typeface="Arial MT"/>
                        </a:rPr>
                        <a:t>USA</a:t>
                      </a:r>
                      <a:r>
                        <a:rPr dirty="0" sz="1600" spc="-10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,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Israel,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/>
                </a:tc>
              </a:tr>
              <a:tr h="57213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Litchi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5621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India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5621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Clover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5621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indent="-269875" marL="708025" marR="4349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>
                          <a:latin typeface="Arial MT"/>
                          <a:cs typeface="Arial MT"/>
                        </a:rPr>
                        <a:t>New</a:t>
                      </a:r>
                      <a:r>
                        <a:rPr dirty="0" sz="16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Zealand, Canada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97153" name="object 4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5942076" y="1275588"/>
            <a:ext cx="1553720" cy="2300485"/>
          </a:xfrm>
          <a:prstGeom prst="rect"/>
        </p:spPr>
      </p:pic>
      <p:pic>
        <p:nvPicPr>
          <p:cNvPr id="2097154" name="object 5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5713476" y="3528059"/>
            <a:ext cx="1715262" cy="1805177"/>
          </a:xfrm>
          <a:prstGeom prst="rect"/>
        </p:spPr>
      </p:pic>
      <p:grpSp>
        <p:nvGrpSpPr>
          <p:cNvPr id="32" name="object 6" descr=""/>
          <p:cNvGrpSpPr/>
          <p:nvPr/>
        </p:nvGrpSpPr>
        <p:grpSpPr>
          <a:xfrm>
            <a:off x="103631" y="4642103"/>
            <a:ext cx="5400675" cy="2072005"/>
            <a:chOff x="103631" y="4642103"/>
            <a:chExt cx="5400675" cy="2072005"/>
          </a:xfrm>
        </p:grpSpPr>
        <p:pic>
          <p:nvPicPr>
            <p:cNvPr id="2097155" name="object 7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1856231" y="4681727"/>
              <a:ext cx="1719844" cy="1992631"/>
            </a:xfrm>
            <a:prstGeom prst="rect"/>
          </p:spPr>
        </p:pic>
        <p:pic>
          <p:nvPicPr>
            <p:cNvPr id="2097156" name="object 8"/>
            <p:cNvPicPr>
              <a:picLocks/>
            </p:cNvPicPr>
            <p:nvPr/>
          </p:nvPicPr>
          <p:blipFill>
            <a:blip xmlns:r="http://schemas.openxmlformats.org/officeDocument/2006/relationships" r:embed="rId4" cstate="print"/>
            <a:stretch>
              <a:fillRect/>
            </a:stretch>
          </p:blipFill>
          <p:spPr>
            <a:xfrm>
              <a:off x="3521964" y="4642103"/>
              <a:ext cx="1981962" cy="2071877"/>
            </a:xfrm>
            <a:prstGeom prst="rect"/>
          </p:spPr>
        </p:pic>
        <p:pic>
          <p:nvPicPr>
            <p:cNvPr id="2097157" name="object 9"/>
            <p:cNvPicPr>
              <a:picLocks/>
            </p:cNvPicPr>
            <p:nvPr/>
          </p:nvPicPr>
          <p:blipFill>
            <a:blip xmlns:r="http://schemas.openxmlformats.org/officeDocument/2006/relationships" r:embed="rId5" cstate="print"/>
            <a:stretch>
              <a:fillRect/>
            </a:stretch>
          </p:blipFill>
          <p:spPr>
            <a:xfrm>
              <a:off x="103631" y="4785359"/>
              <a:ext cx="1748795" cy="1762511"/>
            </a:xfrm>
            <a:prstGeom prst="rect"/>
          </p:spPr>
        </p:pic>
      </p:grpSp>
      <p:grpSp>
        <p:nvGrpSpPr>
          <p:cNvPr id="33" name="object 10" descr=""/>
          <p:cNvGrpSpPr/>
          <p:nvPr/>
        </p:nvGrpSpPr>
        <p:grpSpPr>
          <a:xfrm>
            <a:off x="5603747" y="1426463"/>
            <a:ext cx="3387090" cy="5164455"/>
            <a:chOff x="5603747" y="1426463"/>
            <a:chExt cx="3387090" cy="5164455"/>
          </a:xfrm>
        </p:grpSpPr>
        <p:pic>
          <p:nvPicPr>
            <p:cNvPr id="2097158" name="object 11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7313675" y="3642359"/>
              <a:ext cx="1677162" cy="2910078"/>
            </a:xfrm>
            <a:prstGeom prst="rect"/>
          </p:spPr>
        </p:pic>
        <p:pic>
          <p:nvPicPr>
            <p:cNvPr id="2097159" name="object 12"/>
            <p:cNvPicPr>
              <a:picLocks/>
            </p:cNvPicPr>
            <p:nvPr/>
          </p:nvPicPr>
          <p:blipFill>
            <a:blip xmlns:r="http://schemas.openxmlformats.org/officeDocument/2006/relationships" r:embed="rId7" cstate="print"/>
            <a:stretch>
              <a:fillRect/>
            </a:stretch>
          </p:blipFill>
          <p:spPr>
            <a:xfrm>
              <a:off x="7847075" y="1426463"/>
              <a:ext cx="918209" cy="2228850"/>
            </a:xfrm>
            <a:prstGeom prst="rect"/>
          </p:spPr>
        </p:pic>
        <p:pic>
          <p:nvPicPr>
            <p:cNvPr id="2097160" name="object 13"/>
            <p:cNvPicPr>
              <a:picLocks/>
            </p:cNvPicPr>
            <p:nvPr/>
          </p:nvPicPr>
          <p:blipFill>
            <a:blip xmlns:r="http://schemas.openxmlformats.org/officeDocument/2006/relationships" r:embed="rId8" cstate="print"/>
            <a:stretch>
              <a:fillRect/>
            </a:stretch>
          </p:blipFill>
          <p:spPr>
            <a:xfrm>
              <a:off x="5603747" y="5218175"/>
              <a:ext cx="1753361" cy="1372362"/>
            </a:xfrm>
            <a:prstGeom prst="rect"/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object 2"/>
          <p:cNvSpPr txBox="1">
            <a:spLocks noGrp="1"/>
          </p:cNvSpPr>
          <p:nvPr>
            <p:ph type="title"/>
          </p:nvPr>
        </p:nvSpPr>
        <p:spPr>
          <a:xfrm>
            <a:off x="1484502" y="573151"/>
            <a:ext cx="6245860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385622"/>
                </a:solidFill>
              </a:rPr>
              <a:t>FLOW</a:t>
            </a:r>
            <a:r>
              <a:rPr dirty="0" spc="-75">
                <a:solidFill>
                  <a:srgbClr val="385622"/>
                </a:solidFill>
              </a:rPr>
              <a:t> </a:t>
            </a:r>
            <a:r>
              <a:rPr dirty="0">
                <a:solidFill>
                  <a:srgbClr val="385622"/>
                </a:solidFill>
              </a:rPr>
              <a:t>DIAGRAM</a:t>
            </a:r>
            <a:r>
              <a:rPr dirty="0" spc="-45">
                <a:solidFill>
                  <a:srgbClr val="385622"/>
                </a:solidFill>
              </a:rPr>
              <a:t> </a:t>
            </a:r>
            <a:r>
              <a:rPr dirty="0">
                <a:solidFill>
                  <a:srgbClr val="385622"/>
                </a:solidFill>
              </a:rPr>
              <a:t>OF</a:t>
            </a:r>
            <a:r>
              <a:rPr dirty="0" spc="-70">
                <a:solidFill>
                  <a:srgbClr val="385622"/>
                </a:solidFill>
              </a:rPr>
              <a:t> </a:t>
            </a:r>
            <a:r>
              <a:rPr dirty="0">
                <a:solidFill>
                  <a:srgbClr val="385622"/>
                </a:solidFill>
              </a:rPr>
              <a:t>HONEY</a:t>
            </a:r>
            <a:r>
              <a:rPr dirty="0" spc="-80">
                <a:solidFill>
                  <a:srgbClr val="385622"/>
                </a:solidFill>
              </a:rPr>
              <a:t> </a:t>
            </a:r>
            <a:r>
              <a:rPr dirty="0" spc="-10">
                <a:solidFill>
                  <a:srgbClr val="385622"/>
                </a:solidFill>
              </a:rPr>
              <a:t>PROCESSING</a:t>
            </a:r>
          </a:p>
        </p:txBody>
      </p:sp>
      <p:sp>
        <p:nvSpPr>
          <p:cNvPr id="1048608" name="object 3" descr=""/>
          <p:cNvSpPr txBox="1"/>
          <p:nvPr/>
        </p:nvSpPr>
        <p:spPr>
          <a:xfrm>
            <a:off x="2419604" y="1326007"/>
            <a:ext cx="4372980" cy="4883963"/>
          </a:xfrm>
          <a:prstGeom prst="rect"/>
        </p:spPr>
        <p:txBody>
          <a:bodyPr anchor="t" bIns="0" lIns="0" rIns="0" rtlCol="0" tIns="12700" vert="horz" wrap="square">
            <a:spAutoFit/>
          </a:bodyPr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385622"/>
                </a:solidFill>
                <a:latin typeface="Arial MT"/>
                <a:cs typeface="Arial MT"/>
              </a:rPr>
              <a:t>Harvesting</a:t>
            </a:r>
            <a:r>
              <a:rPr dirty="0" sz="1800" spc="-50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385622"/>
                </a:solidFill>
                <a:latin typeface="Arial MT"/>
                <a:cs typeface="Arial MT"/>
              </a:rPr>
              <a:t>and</a:t>
            </a:r>
            <a:r>
              <a:rPr dirty="0" sz="1800" spc="-75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385622"/>
                </a:solidFill>
                <a:latin typeface="Arial MT"/>
                <a:cs typeface="Arial MT"/>
              </a:rPr>
              <a:t>Transport</a:t>
            </a:r>
            <a:r>
              <a:rPr dirty="0" sz="1800" spc="-40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385622"/>
                </a:solidFill>
                <a:latin typeface="Arial MT"/>
                <a:cs typeface="Arial MT"/>
              </a:rPr>
              <a:t>of</a:t>
            </a:r>
            <a:r>
              <a:rPr dirty="0" sz="1800" spc="-45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385622"/>
                </a:solidFill>
                <a:latin typeface="Arial MT"/>
                <a:cs typeface="Arial MT"/>
              </a:rPr>
              <a:t>Raw</a:t>
            </a:r>
            <a:r>
              <a:rPr dirty="0" sz="1800" spc="-40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Honey</a:t>
            </a:r>
            <a:endParaRPr sz="1800">
              <a:latin typeface="Arial MT"/>
              <a:cs typeface="Arial MT"/>
            </a:endParaRPr>
          </a:p>
          <a:p>
            <a:pPr algn="l" marL="1426845" marR="1423035">
              <a:lnSpc>
                <a:spcPts val="4040"/>
              </a:lnSpc>
              <a:spcBef>
                <a:spcPts val="440"/>
              </a:spcBef>
            </a:pP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Liquefaction</a:t>
            </a:r>
            <a:endParaRPr sz="1800">
              <a:latin typeface="Arial MT"/>
              <a:cs typeface="Arial MT"/>
            </a:endParaRPr>
          </a:p>
          <a:p>
            <a:pPr algn="l" marL="1426845" marR="1423035">
              <a:lnSpc>
                <a:spcPts val="4040"/>
              </a:lnSpc>
              <a:spcBef>
                <a:spcPts val="440"/>
              </a:spcBef>
            </a:pP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Straining</a:t>
            </a:r>
            <a:endParaRPr sz="1800">
              <a:latin typeface="Arial MT"/>
              <a:cs typeface="Arial MT"/>
            </a:endParaRPr>
          </a:p>
          <a:p>
            <a:pPr algn="l" marL="1426845" marR="1423035">
              <a:lnSpc>
                <a:spcPts val="4040"/>
              </a:lnSpc>
              <a:spcBef>
                <a:spcPts val="440"/>
              </a:spcBef>
            </a:pP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Filtration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430"/>
              </a:spcBef>
            </a:pPr>
            <a:r>
              <a:rPr dirty="0" sz="1800">
                <a:solidFill>
                  <a:srgbClr val="385622"/>
                </a:solidFill>
                <a:latin typeface="Arial MT"/>
                <a:cs typeface="Arial MT"/>
              </a:rPr>
              <a:t>Moisture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430"/>
              </a:spcBef>
            </a:pP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Reduction</a:t>
            </a:r>
            <a:endParaRPr sz="1800">
              <a:latin typeface="Arial MT"/>
              <a:cs typeface="Arial MT"/>
            </a:endParaRPr>
          </a:p>
          <a:p>
            <a:pPr algn="l" marL="1318260" marR="1314450">
              <a:lnSpc>
                <a:spcPct val="187100"/>
              </a:lnSpc>
              <a:spcBef>
                <a:spcPts val="10"/>
              </a:spcBef>
            </a:pP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Pasteurization</a:t>
            </a:r>
            <a:endParaRPr sz="1800">
              <a:latin typeface="Arial MT"/>
              <a:cs typeface="Arial MT"/>
            </a:endParaRPr>
          </a:p>
          <a:p>
            <a:pPr algn="l" marL="1318260" marR="1314450">
              <a:lnSpc>
                <a:spcPct val="187100"/>
              </a:lnSpc>
              <a:spcBef>
                <a:spcPts val="10"/>
              </a:spcBef>
            </a:pP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Cooling</a:t>
            </a:r>
            <a:endParaRPr sz="1800">
              <a:latin typeface="Arial MT"/>
              <a:cs typeface="Arial MT"/>
            </a:endParaRPr>
          </a:p>
          <a:p>
            <a:pPr algn="l" marL="1318260" marR="1314450">
              <a:lnSpc>
                <a:spcPct val="187100"/>
              </a:lnSpc>
              <a:spcBef>
                <a:spcPts val="10"/>
              </a:spcBef>
            </a:pP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Bottling</a:t>
            </a:r>
            <a:endParaRPr sz="1800">
              <a:latin typeface="Arial MT"/>
              <a:cs typeface="Arial MT"/>
            </a:endParaRPr>
          </a:p>
          <a:p>
            <a:pPr algn="l" marL="1318260" marR="1314450">
              <a:lnSpc>
                <a:spcPct val="187100"/>
              </a:lnSpc>
              <a:spcBef>
                <a:spcPts val="10"/>
              </a:spcBef>
            </a:pPr>
            <a:r>
              <a:rPr dirty="0" sz="1800" lang="en-US" spc="-10">
                <a:solidFill>
                  <a:srgbClr val="385622"/>
                </a:solidFill>
                <a:latin typeface="Arial MT"/>
                <a:cs typeface="Arial MT"/>
              </a:rPr>
              <a:t>L</a:t>
            </a:r>
            <a:r>
              <a:rPr dirty="0" sz="1800" lang="en-US" spc="-10">
                <a:solidFill>
                  <a:srgbClr val="385622"/>
                </a:solidFill>
                <a:latin typeface="Arial MT"/>
                <a:cs typeface="Arial MT"/>
              </a:rPr>
              <a:t>a</a:t>
            </a:r>
            <a:r>
              <a:rPr dirty="0" sz="1800" spc="-10">
                <a:solidFill>
                  <a:srgbClr val="385622"/>
                </a:solidFill>
                <a:latin typeface="Arial MT"/>
                <a:cs typeface="Arial MT"/>
              </a:rPr>
              <a:t>belling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2097161" name="object 4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4306570" y="1602994"/>
            <a:ext cx="204724" cy="247395"/>
          </a:xfrm>
          <a:prstGeom prst="rect"/>
        </p:spPr>
      </p:pic>
      <p:pic>
        <p:nvPicPr>
          <p:cNvPr id="2097162" name="object 5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4320285" y="2166873"/>
            <a:ext cx="191008" cy="236727"/>
          </a:xfrm>
          <a:prstGeom prst="rect"/>
        </p:spPr>
      </p:pic>
      <p:pic>
        <p:nvPicPr>
          <p:cNvPr id="2097163" name="object 6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4320285" y="2695701"/>
            <a:ext cx="191008" cy="236727"/>
          </a:xfrm>
          <a:prstGeom prst="rect"/>
        </p:spPr>
      </p:pic>
      <p:pic>
        <p:nvPicPr>
          <p:cNvPr id="2097164" name="object 7" descr="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4332478" y="3203194"/>
            <a:ext cx="175768" cy="236727"/>
          </a:xfrm>
          <a:prstGeom prst="rect"/>
        </p:spPr>
      </p:pic>
      <p:pic>
        <p:nvPicPr>
          <p:cNvPr id="2097165" name="object 8" descr=""/>
          <p:cNvPicPr>
            <a:picLocks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4315714" y="3725926"/>
            <a:ext cx="191008" cy="210819"/>
          </a:xfrm>
          <a:prstGeom prst="rect"/>
        </p:spPr>
      </p:pic>
      <p:pic>
        <p:nvPicPr>
          <p:cNvPr id="2097166" name="object 9" descr=""/>
          <p:cNvPicPr>
            <a:picLocks/>
          </p:cNvPicPr>
          <p:nvPr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4337050" y="4215129"/>
            <a:ext cx="174244" cy="165100"/>
          </a:xfrm>
          <a:prstGeom prst="rect"/>
        </p:spPr>
      </p:pic>
      <p:pic>
        <p:nvPicPr>
          <p:cNvPr id="2097167" name="object 10" descr=""/>
          <p:cNvPicPr>
            <a:picLocks/>
          </p:cNvPicPr>
          <p:nvPr/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4337050" y="4791202"/>
            <a:ext cx="169672" cy="155956"/>
          </a:xfrm>
          <a:prstGeom prst="rect"/>
        </p:spPr>
      </p:pic>
      <p:pic>
        <p:nvPicPr>
          <p:cNvPr id="2097168" name="object 11" descr=""/>
          <p:cNvPicPr>
            <a:picLocks/>
          </p:cNvPicPr>
          <p:nvPr/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4323334" y="5225541"/>
            <a:ext cx="204724" cy="165099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object 2"/>
          <p:cNvSpPr txBox="1">
            <a:spLocks noGrp="1"/>
          </p:cNvSpPr>
          <p:nvPr>
            <p:ph type="title"/>
          </p:nvPr>
        </p:nvSpPr>
        <p:spPr>
          <a:xfrm>
            <a:off x="2960370" y="375615"/>
            <a:ext cx="3224530" cy="3917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HONEY</a:t>
            </a:r>
            <a:r>
              <a:rPr dirty="0" spc="-20"/>
              <a:t> </a:t>
            </a:r>
            <a:r>
              <a:rPr dirty="0" spc="-10"/>
              <a:t>PROCESSING</a:t>
            </a:r>
          </a:p>
        </p:txBody>
      </p:sp>
      <p:sp>
        <p:nvSpPr>
          <p:cNvPr id="1048610" name="object 3" descr=""/>
          <p:cNvSpPr txBox="1"/>
          <p:nvPr/>
        </p:nvSpPr>
        <p:spPr>
          <a:xfrm>
            <a:off x="412800" y="886459"/>
            <a:ext cx="8196580" cy="4417314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indent="-180975" marL="184785" marR="5080">
              <a:lnSpc>
                <a:spcPct val="150000"/>
              </a:lnSpc>
              <a:spcBef>
                <a:spcPts val="100"/>
              </a:spcBef>
              <a:buSzPct val="92857"/>
              <a:buFont typeface="Wingdings"/>
              <a:buChar char=""/>
              <a:tabLst>
                <a:tab algn="l" pos="184785"/>
                <a:tab algn="l" pos="222885"/>
              </a:tabLst>
            </a:pPr>
            <a:r>
              <a:rPr dirty="0" sz="2100">
                <a:latin typeface="Arial MT"/>
                <a:cs typeface="Arial MT"/>
              </a:rPr>
              <a:t>Honey</a:t>
            </a:r>
            <a:r>
              <a:rPr dirty="0" sz="2100" spc="28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is</a:t>
            </a:r>
            <a:r>
              <a:rPr dirty="0" sz="2100" spc="29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</a:t>
            </a:r>
            <a:r>
              <a:rPr dirty="0" sz="2100" spc="27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natural</a:t>
            </a:r>
            <a:r>
              <a:rPr dirty="0" sz="2100" spc="29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and</a:t>
            </a:r>
            <a:r>
              <a:rPr dirty="0" sz="2100" spc="26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almost</a:t>
            </a:r>
            <a:r>
              <a:rPr dirty="0" sz="2100" spc="29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untreated</a:t>
            </a:r>
            <a:r>
              <a:rPr dirty="0" sz="2100" spc="28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food</a:t>
            </a:r>
            <a:r>
              <a:rPr dirty="0" sz="2100" spc="28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produced</a:t>
            </a:r>
            <a:r>
              <a:rPr dirty="0" sz="2100" spc="27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by</a:t>
            </a:r>
            <a:r>
              <a:rPr dirty="0" sz="2100" spc="28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bees. </a:t>
            </a:r>
            <a:r>
              <a:rPr dirty="0" sz="2100">
                <a:latin typeface="Arial MT"/>
                <a:cs typeface="Arial MT"/>
              </a:rPr>
              <a:t>Honey</a:t>
            </a:r>
            <a:r>
              <a:rPr dirty="0" sz="2100" spc="17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is</a:t>
            </a:r>
            <a:r>
              <a:rPr dirty="0" sz="2100" spc="19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therefore</a:t>
            </a:r>
            <a:r>
              <a:rPr dirty="0" sz="2100" spc="18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highly</a:t>
            </a:r>
            <a:r>
              <a:rPr dirty="0" sz="2100" spc="17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regarded</a:t>
            </a:r>
            <a:r>
              <a:rPr dirty="0" sz="2100" spc="18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by</a:t>
            </a:r>
            <a:r>
              <a:rPr dirty="0" sz="2100" spc="18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consumers</a:t>
            </a:r>
            <a:r>
              <a:rPr dirty="0" sz="2100" spc="18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as</a:t>
            </a:r>
            <a:r>
              <a:rPr dirty="0" sz="2100" spc="190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an</a:t>
            </a:r>
            <a:r>
              <a:rPr dirty="0" sz="2100" spc="16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authentic, </a:t>
            </a:r>
            <a:r>
              <a:rPr dirty="0" sz="2100">
                <a:latin typeface="Arial MT"/>
                <a:cs typeface="Arial MT"/>
              </a:rPr>
              <a:t>naturally</a:t>
            </a:r>
            <a:r>
              <a:rPr dirty="0" sz="2100" spc="-5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pure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and</a:t>
            </a:r>
            <a:r>
              <a:rPr dirty="0" sz="2100" spc="-35">
                <a:latin typeface="Arial MT"/>
                <a:cs typeface="Arial MT"/>
              </a:rPr>
              <a:t> </a:t>
            </a:r>
            <a:r>
              <a:rPr dirty="0" sz="2100">
                <a:latin typeface="Arial MT"/>
                <a:cs typeface="Arial MT"/>
              </a:rPr>
              <a:t>healthy</a:t>
            </a:r>
            <a:r>
              <a:rPr dirty="0" sz="2100" spc="-45">
                <a:latin typeface="Arial MT"/>
                <a:cs typeface="Arial MT"/>
              </a:rPr>
              <a:t> </a:t>
            </a:r>
            <a:r>
              <a:rPr dirty="0" sz="2100" spc="-10">
                <a:latin typeface="Arial MT"/>
                <a:cs typeface="Arial MT"/>
              </a:rPr>
              <a:t>product.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35"/>
              </a:spcBef>
              <a:buFont typeface="Wingdings"/>
              <a:buChar char=""/>
            </a:pPr>
            <a:endParaRPr sz="2100">
              <a:latin typeface="Arial MT"/>
              <a:cs typeface="Arial MT"/>
            </a:endParaRPr>
          </a:p>
          <a:p>
            <a:pPr indent="0" marL="3810" marR="161290">
              <a:lnSpc>
                <a:spcPts val="1939"/>
              </a:lnSpc>
              <a:spcBef>
                <a:spcPts val="5"/>
              </a:spcBef>
              <a:buNone/>
              <a:tabLst>
                <a:tab algn="l" pos="184785"/>
                <a:tab algn="l" pos="193040"/>
              </a:tabLst>
            </a:pPr>
            <a:r>
              <a:rPr dirty="0" sz="1800" lang="en-US">
                <a:latin typeface="Arial MT"/>
                <a:cs typeface="Arial MT"/>
              </a:rPr>
              <a:t>T</a:t>
            </a:r>
            <a:r>
              <a:rPr dirty="0" sz="1800">
                <a:latin typeface="Arial MT"/>
                <a:cs typeface="Arial MT"/>
              </a:rPr>
              <a:t>hus,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processing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/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packaging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reduced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only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careful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heating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raw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 for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lang="en-US" spc="-50"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  <a:p>
            <a:pPr indent="-193675" marL="193675">
              <a:lnSpc>
                <a:spcPct val="100000"/>
              </a:lnSpc>
              <a:spcBef>
                <a:spcPts val="81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 spc="-10">
                <a:latin typeface="Arial MT"/>
                <a:cs typeface="Arial MT"/>
              </a:rPr>
              <a:t>Liquefaction</a:t>
            </a:r>
            <a:endParaRPr sz="1800">
              <a:latin typeface="Arial MT"/>
              <a:cs typeface="Arial MT"/>
            </a:endParaRPr>
          </a:p>
          <a:p>
            <a:pPr indent="-189230" marL="193675">
              <a:lnSpc>
                <a:spcPct val="100000"/>
              </a:lnSpc>
              <a:spcBef>
                <a:spcPts val="1010"/>
              </a:spcBef>
              <a:buSzPct val="91666"/>
              <a:buFont typeface="Wingdings"/>
              <a:buChar char=""/>
              <a:tabLst>
                <a:tab algn="l" pos="193675"/>
              </a:tabLst>
            </a:pPr>
            <a:r>
              <a:rPr dirty="0" sz="1800" spc="-10">
                <a:latin typeface="Arial MT"/>
                <a:cs typeface="Arial MT"/>
              </a:rPr>
              <a:t>Filtration</a:t>
            </a:r>
            <a:endParaRPr sz="1800">
              <a:latin typeface="Arial MT"/>
              <a:cs typeface="Arial MT"/>
            </a:endParaRPr>
          </a:p>
          <a:p>
            <a:pPr indent="-189230" marL="193675">
              <a:lnSpc>
                <a:spcPct val="100000"/>
              </a:lnSpc>
              <a:spcBef>
                <a:spcPts val="1019"/>
              </a:spcBef>
              <a:buSzPct val="91666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Moisture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control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(if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unripe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harvested)</a:t>
            </a:r>
            <a:endParaRPr sz="1800">
              <a:latin typeface="Arial MT"/>
              <a:cs typeface="Arial MT"/>
            </a:endParaRPr>
          </a:p>
          <a:p>
            <a:pPr indent="-224154" marL="224154">
              <a:lnSpc>
                <a:spcPct val="100000"/>
              </a:lnSpc>
              <a:spcBef>
                <a:spcPts val="1010"/>
              </a:spcBef>
              <a:buSzPct val="95238"/>
              <a:buFont typeface="Wingdings"/>
              <a:buChar char=""/>
              <a:tabLst>
                <a:tab algn="l" pos="224154"/>
              </a:tabLst>
            </a:pPr>
            <a:r>
              <a:rPr dirty="0" sz="2100" spc="-10">
                <a:latin typeface="Arial MT"/>
                <a:cs typeface="Arial MT"/>
              </a:rPr>
              <a:t>Pasteurization</a:t>
            </a:r>
            <a:endParaRPr sz="2100">
              <a:latin typeface="Arial MT"/>
              <a:cs typeface="Arial MT"/>
            </a:endParaRPr>
          </a:p>
          <a:p>
            <a:pPr indent="-224154" marL="224154">
              <a:lnSpc>
                <a:spcPct val="100000"/>
              </a:lnSpc>
              <a:spcBef>
                <a:spcPts val="1010"/>
              </a:spcBef>
              <a:buSzPct val="95238"/>
              <a:buFont typeface="Wingdings"/>
              <a:buChar char=""/>
              <a:tabLst>
                <a:tab algn="l" pos="224154"/>
              </a:tabLst>
            </a:pPr>
            <a:r>
              <a:rPr dirty="0" sz="2100" lang="en-US" spc="-10">
                <a:latin typeface="Arial MT"/>
                <a:cs typeface="Arial MT"/>
              </a:rPr>
              <a:t>P</a:t>
            </a:r>
            <a:r>
              <a:rPr dirty="0" sz="2100" lang="en-US" spc="-10">
                <a:latin typeface="Arial MT"/>
                <a:cs typeface="Arial MT"/>
              </a:rPr>
              <a:t>a</a:t>
            </a:r>
            <a:r>
              <a:rPr dirty="0" sz="2100" lang="en-US" spc="-10">
                <a:latin typeface="Arial MT"/>
                <a:cs typeface="Arial MT"/>
              </a:rPr>
              <a:t>c</a:t>
            </a:r>
            <a:r>
              <a:rPr dirty="0" sz="2100" lang="en-US" spc="-10">
                <a:latin typeface="Arial MT"/>
                <a:cs typeface="Arial MT"/>
              </a:rPr>
              <a:t>k</a:t>
            </a:r>
            <a:r>
              <a:rPr dirty="0" sz="2100" lang="en-US" spc="-10">
                <a:latin typeface="Arial MT"/>
                <a:cs typeface="Arial MT"/>
              </a:rPr>
              <a:t>a</a:t>
            </a:r>
            <a:r>
              <a:rPr dirty="0" sz="2100" lang="en-US" spc="-10">
                <a:latin typeface="Arial MT"/>
                <a:cs typeface="Arial MT"/>
              </a:rPr>
              <a:t>g</a:t>
            </a:r>
            <a:r>
              <a:rPr dirty="0" sz="2100" lang="en-US" spc="-10">
                <a:latin typeface="Arial MT"/>
                <a:cs typeface="Arial MT"/>
              </a:rPr>
              <a:t>i</a:t>
            </a:r>
            <a:r>
              <a:rPr dirty="0" sz="2100" lang="en-US" spc="-10">
                <a:latin typeface="Arial MT"/>
                <a:cs typeface="Arial MT"/>
              </a:rPr>
              <a:t>ng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object 4" descr=""/>
          <p:cNvSpPr txBox="1">
            <a:spLocks noGrp="1"/>
          </p:cNvSpPr>
          <p:nvPr>
            <p:ph type="sldNum" sz="quarter" idx="7"/>
          </p:nvPr>
        </p:nvSpPr>
        <p:spPr>
          <a:prstGeom prst="rect"/>
        </p:spPr>
        <p:txBody>
          <a:bodyPr bIns="0" lIns="0" rIns="0" rtlCol="0" tIns="135302" vert="horz" wrap="square">
            <a:spAutoFit/>
          </a:bodyPr>
          <a:p>
            <a:pPr marL="155575">
              <a:lnSpc>
                <a:spcPts val="209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048612" name="object 2"/>
          <p:cNvSpPr txBox="1">
            <a:spLocks noGrp="1"/>
          </p:cNvSpPr>
          <p:nvPr>
            <p:ph type="title"/>
          </p:nvPr>
        </p:nvSpPr>
        <p:spPr>
          <a:xfrm>
            <a:off x="799005" y="671525"/>
            <a:ext cx="7810234" cy="36068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>
              <a:lnSpc>
                <a:spcPts val="2740"/>
              </a:lnSpc>
              <a:spcBef>
                <a:spcPts val="100"/>
              </a:spcBef>
            </a:pPr>
            <a:r>
              <a:rPr dirty="0">
                <a:solidFill>
                  <a:srgbClr val="385622"/>
                </a:solidFill>
              </a:rPr>
              <a:t>REASON</a:t>
            </a:r>
            <a:r>
              <a:rPr dirty="0" spc="-60">
                <a:solidFill>
                  <a:srgbClr val="385622"/>
                </a:solidFill>
              </a:rPr>
              <a:t> </a:t>
            </a:r>
            <a:r>
              <a:rPr dirty="0">
                <a:solidFill>
                  <a:srgbClr val="385622"/>
                </a:solidFill>
              </a:rPr>
              <a:t>TO</a:t>
            </a:r>
            <a:r>
              <a:rPr dirty="0" spc="-75">
                <a:solidFill>
                  <a:srgbClr val="385622"/>
                </a:solidFill>
              </a:rPr>
              <a:t> </a:t>
            </a:r>
            <a:r>
              <a:rPr dirty="0">
                <a:solidFill>
                  <a:srgbClr val="385622"/>
                </a:solidFill>
              </a:rPr>
              <a:t>REDUCE</a:t>
            </a:r>
            <a:r>
              <a:rPr dirty="0" spc="-55">
                <a:solidFill>
                  <a:srgbClr val="385622"/>
                </a:solidFill>
              </a:rPr>
              <a:t> </a:t>
            </a:r>
            <a:r>
              <a:rPr dirty="0" spc="-10">
                <a:solidFill>
                  <a:srgbClr val="385622"/>
                </a:solidFill>
              </a:rPr>
              <a:t>MOISTURE</a:t>
            </a:r>
            <a:r>
              <a:rPr dirty="0" lang="en-US" spc="-10">
                <a:solidFill>
                  <a:srgbClr val="385622"/>
                </a:solidFill>
              </a:rPr>
              <a:t> </a:t>
            </a:r>
            <a:r>
              <a:rPr dirty="0">
                <a:solidFill>
                  <a:srgbClr val="385622"/>
                </a:solidFill>
              </a:rPr>
              <a:t>IN</a:t>
            </a:r>
            <a:r>
              <a:rPr dirty="0" spc="-15">
                <a:solidFill>
                  <a:srgbClr val="385622"/>
                </a:solidFill>
              </a:rPr>
              <a:t> </a:t>
            </a:r>
            <a:r>
              <a:rPr dirty="0" spc="-10">
                <a:solidFill>
                  <a:srgbClr val="385622"/>
                </a:solidFill>
              </a:rPr>
              <a:t>HONEY</a:t>
            </a:r>
            <a:endParaRPr altLang="en-US" lang="zh-CN"/>
          </a:p>
        </p:txBody>
      </p:sp>
      <p:sp>
        <p:nvSpPr>
          <p:cNvPr id="1048613" name="object 3" descr=""/>
          <p:cNvSpPr txBox="1"/>
          <p:nvPr/>
        </p:nvSpPr>
        <p:spPr>
          <a:xfrm>
            <a:off x="364642" y="1614296"/>
            <a:ext cx="7981950" cy="4285514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indent="-184150" marL="193675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Moisture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most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important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parameter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10">
                <a:latin typeface="Arial MT"/>
                <a:cs typeface="Arial MT"/>
              </a:rPr>
              <a:t> quality.</a:t>
            </a:r>
            <a:endParaRPr sz="1800">
              <a:latin typeface="Arial MT"/>
              <a:cs typeface="Arial MT"/>
            </a:endParaRPr>
          </a:p>
          <a:p>
            <a:pPr algn="just" indent="-3175" marL="12700" marR="6985">
              <a:lnSpc>
                <a:spcPct val="150000"/>
              </a:lnSpc>
              <a:spcBef>
                <a:spcPts val="79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Most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extracted</a:t>
            </a:r>
            <a:r>
              <a:rPr dirty="0" sz="1800" spc="2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honeys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are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having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higher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moisture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than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 spc="-25">
                <a:latin typeface="Arial MT"/>
                <a:cs typeface="Arial MT"/>
              </a:rPr>
              <a:t>the </a:t>
            </a:r>
            <a:r>
              <a:rPr dirty="0" sz="1800">
                <a:latin typeface="Arial MT"/>
                <a:cs typeface="Arial MT"/>
              </a:rPr>
              <a:t>prescribed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standards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because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extraction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unripened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honey.</a:t>
            </a:r>
            <a:endParaRPr sz="1800">
              <a:latin typeface="Arial MT"/>
              <a:cs typeface="Arial MT"/>
            </a:endParaRPr>
          </a:p>
          <a:p>
            <a:pPr algn="just" indent="-3175" marL="12700" marR="6985">
              <a:lnSpc>
                <a:spcPct val="150100"/>
              </a:lnSpc>
              <a:spcBef>
                <a:spcPts val="80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5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amount</a:t>
            </a:r>
            <a:r>
              <a:rPr dirty="0" sz="1800" spc="6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7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water</a:t>
            </a:r>
            <a:r>
              <a:rPr dirty="0" sz="1800" spc="6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present</a:t>
            </a:r>
            <a:r>
              <a:rPr dirty="0" sz="1800" spc="6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5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6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determines</a:t>
            </a:r>
            <a:r>
              <a:rPr dirty="0" sz="1800" spc="6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its</a:t>
            </a:r>
            <a:r>
              <a:rPr dirty="0" sz="1800" spc="6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stability</a:t>
            </a:r>
            <a:r>
              <a:rPr dirty="0" sz="1800" spc="55">
                <a:latin typeface="Arial MT"/>
                <a:cs typeface="Arial MT"/>
              </a:rPr>
              <a:t>  </a:t>
            </a:r>
            <a:r>
              <a:rPr dirty="0" sz="1800" spc="-10">
                <a:latin typeface="Arial MT"/>
                <a:cs typeface="Arial MT"/>
              </a:rPr>
              <a:t>against </a:t>
            </a:r>
            <a:r>
              <a:rPr dirty="0" sz="1800">
                <a:latin typeface="Arial MT"/>
                <a:cs typeface="Arial MT"/>
              </a:rPr>
              <a:t>fermentation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granulation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5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 algn="just" indent="-3175" marL="12700" marR="5080">
              <a:lnSpc>
                <a:spcPct val="150000"/>
              </a:lnSpc>
              <a:spcBef>
                <a:spcPts val="80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9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having</a:t>
            </a:r>
            <a:r>
              <a:rPr dirty="0" sz="1800" spc="10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high</a:t>
            </a:r>
            <a:r>
              <a:rPr dirty="0" sz="1800" spc="10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water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content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ferments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easily</a:t>
            </a:r>
            <a:r>
              <a:rPr dirty="0" sz="1800" spc="9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with</a:t>
            </a:r>
            <a:r>
              <a:rPr dirty="0" sz="1800" spc="9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time.</a:t>
            </a:r>
            <a:r>
              <a:rPr dirty="0" sz="1800" spc="10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So,</a:t>
            </a:r>
            <a:r>
              <a:rPr dirty="0" sz="1800" spc="10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 spc="95">
                <a:latin typeface="Arial MT"/>
                <a:cs typeface="Arial MT"/>
              </a:rPr>
              <a:t>  </a:t>
            </a:r>
            <a:r>
              <a:rPr dirty="0" sz="1800" spc="-25">
                <a:latin typeface="Arial MT"/>
                <a:cs typeface="Arial MT"/>
              </a:rPr>
              <a:t>is </a:t>
            </a:r>
            <a:r>
              <a:rPr dirty="0" sz="1800">
                <a:latin typeface="Arial MT"/>
                <a:cs typeface="Arial MT"/>
              </a:rPr>
              <a:t>necessary</a:t>
            </a:r>
            <a:r>
              <a:rPr dirty="0" sz="1800" spc="1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process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2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2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1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subjecting</a:t>
            </a:r>
            <a:r>
              <a:rPr dirty="0" sz="1800" spc="2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it</a:t>
            </a:r>
            <a:r>
              <a:rPr dirty="0" sz="1800" spc="2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20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thermal</a:t>
            </a:r>
            <a:r>
              <a:rPr dirty="0" sz="1800" spc="15">
                <a:latin typeface="Arial MT"/>
                <a:cs typeface="Arial MT"/>
              </a:rPr>
              <a:t>  </a:t>
            </a:r>
            <a:r>
              <a:rPr dirty="0" sz="1800">
                <a:latin typeface="Arial MT"/>
                <a:cs typeface="Arial MT"/>
              </a:rPr>
              <a:t>treatment</a:t>
            </a:r>
            <a:r>
              <a:rPr dirty="0" sz="1800" spc="30">
                <a:latin typeface="Arial MT"/>
                <a:cs typeface="Arial MT"/>
              </a:rPr>
              <a:t>  </a:t>
            </a:r>
            <a:r>
              <a:rPr dirty="0" sz="1800" spc="-25">
                <a:latin typeface="Arial MT"/>
                <a:cs typeface="Arial MT"/>
              </a:rPr>
              <a:t>to </a:t>
            </a:r>
            <a:r>
              <a:rPr dirty="0" sz="1800">
                <a:latin typeface="Arial MT"/>
                <a:cs typeface="Arial MT"/>
              </a:rPr>
              <a:t>prevent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fermentation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by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sugar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tolerant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yeasts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5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 algn="just" indent="-3175" marL="12700" marR="6985">
              <a:lnSpc>
                <a:spcPct val="150000"/>
              </a:lnSpc>
              <a:spcBef>
                <a:spcPts val="79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Treatment</a:t>
            </a:r>
            <a:r>
              <a:rPr dirty="0" sz="1800" spc="4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4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4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closed</a:t>
            </a:r>
            <a:r>
              <a:rPr dirty="0" sz="1800" spc="4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system</a:t>
            </a:r>
            <a:r>
              <a:rPr dirty="0" sz="1800" spc="4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minimizes</a:t>
            </a:r>
            <a:r>
              <a:rPr dirty="0" sz="1800" spc="4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losses</a:t>
            </a:r>
            <a:r>
              <a:rPr dirty="0" sz="1800" spc="4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4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volatile</a:t>
            </a:r>
            <a:r>
              <a:rPr dirty="0" sz="1800" spc="409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aroma</a:t>
            </a:r>
            <a:r>
              <a:rPr dirty="0" sz="1800" spc="4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during heating.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object 4" descr=""/>
          <p:cNvSpPr txBox="1">
            <a:spLocks noGrp="1"/>
          </p:cNvSpPr>
          <p:nvPr>
            <p:ph type="sldNum" sz="quarter" idx="7"/>
          </p:nvPr>
        </p:nvSpPr>
        <p:spPr>
          <a:prstGeom prst="rect"/>
        </p:spPr>
        <p:txBody>
          <a:bodyPr bIns="0" lIns="0" rIns="0" rtlCol="0" tIns="135302" vert="horz" wrap="square">
            <a:spAutoFit/>
          </a:bodyPr>
          <a:p>
            <a:pPr marL="155575">
              <a:lnSpc>
                <a:spcPts val="2090"/>
              </a:lnSpc>
            </a:pPr>
            <a:fld id="{81D60167-4931-47E6-BA6A-407CBD079E47}" type="slidenum">
              <a:rPr dirty="0" spc="-25"/>
              <a:t>11</a:t>
            </a:fld>
          </a:p>
        </p:txBody>
      </p:sp>
      <p:sp>
        <p:nvSpPr>
          <p:cNvPr id="1048615" name="object 2"/>
          <p:cNvSpPr txBox="1">
            <a:spLocks noGrp="1"/>
          </p:cNvSpPr>
          <p:nvPr>
            <p:ph type="title"/>
          </p:nvPr>
        </p:nvSpPr>
        <p:spPr>
          <a:xfrm>
            <a:off x="227177" y="235458"/>
            <a:ext cx="8545703" cy="1063751"/>
          </a:xfrm>
          <a:prstGeom prst="rect"/>
        </p:spPr>
        <p:txBody>
          <a:bodyPr bIns="0" lIns="0" rIns="0" rtlCol="0" tIns="708151" vert="horz" wrap="square">
            <a:spAutoFit/>
          </a:bodyPr>
          <a:p>
            <a:pPr indent="0" marL="929005">
              <a:lnSpc>
                <a:spcPct val="100000"/>
              </a:lnSpc>
              <a:spcBef>
                <a:spcPts val="100"/>
              </a:spcBef>
              <a:buNone/>
            </a:pPr>
            <a:r>
              <a:rPr dirty="0" lang="en-US"/>
              <a:t>C</a:t>
            </a:r>
            <a:r>
              <a:rPr dirty="0" lang="en-US"/>
              <a:t>o</a:t>
            </a:r>
            <a:r>
              <a:rPr dirty="0" lang="en-US"/>
              <a:t>n</a:t>
            </a:r>
            <a:r>
              <a:rPr dirty="0" lang="en-US"/>
              <a:t>t</a:t>
            </a:r>
            <a:r>
              <a:rPr dirty="0" lang="en-US"/>
              <a:t>i</a:t>
            </a:r>
            <a:r>
              <a:rPr dirty="0" lang="en-US"/>
              <a:t>.</a:t>
            </a:r>
            <a:r>
              <a:rPr dirty="0" lang="en-US"/>
              <a:t>.</a:t>
            </a:r>
            <a:r>
              <a:rPr dirty="0" lang="en-US"/>
              <a:t>.</a:t>
            </a:r>
            <a:endParaRPr altLang="en-US" lang="zh-CN"/>
          </a:p>
        </p:txBody>
      </p:sp>
      <p:sp>
        <p:nvSpPr>
          <p:cNvPr id="1048616" name="object 3" descr=""/>
          <p:cNvSpPr txBox="1"/>
          <p:nvPr/>
        </p:nvSpPr>
        <p:spPr>
          <a:xfrm>
            <a:off x="221691" y="1699006"/>
            <a:ext cx="8269605" cy="3263265"/>
          </a:xfrm>
          <a:prstGeom prst="rect"/>
        </p:spPr>
        <p:txBody>
          <a:bodyPr bIns="0" lIns="0" rIns="0" rtlCol="0" tIns="93345" vert="horz" wrap="square">
            <a:spAutoFit/>
          </a:bodyPr>
          <a:p>
            <a:pPr indent="-184150" marL="193675">
              <a:lnSpc>
                <a:spcPct val="100000"/>
              </a:lnSpc>
              <a:spcBef>
                <a:spcPts val="73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Calibri"/>
                <a:cs typeface="Calibri"/>
              </a:rPr>
              <a:t>Gill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et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al.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(2015)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developed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small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scale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honey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dehydrator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for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Arial MT"/>
                <a:cs typeface="Arial MT"/>
              </a:rPr>
              <a:t>Moisture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reduction.</a:t>
            </a:r>
            <a:endParaRPr sz="1800">
              <a:latin typeface="Arial MT"/>
              <a:cs typeface="Arial MT"/>
            </a:endParaRPr>
          </a:p>
          <a:p>
            <a:pPr indent="-184150" marL="193675">
              <a:lnSpc>
                <a:spcPts val="2050"/>
              </a:lnSpc>
              <a:spcBef>
                <a:spcPts val="63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Hot</a:t>
            </a:r>
            <a:r>
              <a:rPr dirty="0" sz="1800" spc="3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water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discharged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3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3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water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jacket</a:t>
            </a:r>
            <a:r>
              <a:rPr dirty="0" sz="1800" spc="3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around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3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29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pot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heat</a:t>
            </a:r>
            <a:r>
              <a:rPr dirty="0" sz="1800" spc="32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050"/>
              </a:lnSpc>
            </a:pPr>
            <a:r>
              <a:rPr dirty="0" sz="1800" spc="-10">
                <a:latin typeface="Arial MT"/>
                <a:cs typeface="Arial MT"/>
              </a:rPr>
              <a:t>honey.</a:t>
            </a:r>
            <a:endParaRPr sz="1800">
              <a:latin typeface="Arial MT"/>
              <a:cs typeface="Arial MT"/>
            </a:endParaRPr>
          </a:p>
          <a:p>
            <a:pPr algn="just" indent="-3175" marL="12700" marR="5715">
              <a:lnSpc>
                <a:spcPts val="1939"/>
              </a:lnSpc>
              <a:spcBef>
                <a:spcPts val="825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heated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pumped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through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filter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with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122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holes</a:t>
            </a:r>
            <a:r>
              <a:rPr dirty="0" sz="1800" spc="1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uniform</a:t>
            </a:r>
            <a:r>
              <a:rPr dirty="0" sz="1800" spc="1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size,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0.5 </a:t>
            </a:r>
            <a:r>
              <a:rPr dirty="0" sz="1800">
                <a:latin typeface="Arial MT"/>
                <a:cs typeface="Arial MT"/>
              </a:rPr>
              <a:t>cm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diameter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form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3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stream</a:t>
            </a:r>
            <a:r>
              <a:rPr dirty="0" sz="1800" spc="3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through</a:t>
            </a:r>
            <a:r>
              <a:rPr dirty="0" sz="1800" spc="40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3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3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drying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air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passes</a:t>
            </a:r>
            <a:r>
              <a:rPr dirty="0" sz="1800" spc="38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to </a:t>
            </a:r>
            <a:r>
              <a:rPr dirty="0" sz="1800">
                <a:latin typeface="Arial MT"/>
                <a:cs typeface="Arial MT"/>
              </a:rPr>
              <a:t>remove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honey’s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moisture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content.</a:t>
            </a:r>
            <a:endParaRPr sz="1800">
              <a:latin typeface="Arial MT"/>
              <a:cs typeface="Arial MT"/>
            </a:endParaRPr>
          </a:p>
          <a:p>
            <a:pPr algn="just" indent="-184150" marL="193675">
              <a:lnSpc>
                <a:spcPts val="2050"/>
              </a:lnSpc>
              <a:spcBef>
                <a:spcPts val="57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2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2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flow</a:t>
            </a:r>
            <a:r>
              <a:rPr dirty="0" sz="1800" spc="2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helps</a:t>
            </a:r>
            <a:r>
              <a:rPr dirty="0" sz="1800" spc="2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them</a:t>
            </a:r>
            <a:r>
              <a:rPr dirty="0" sz="1800" spc="2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2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increasing</a:t>
            </a:r>
            <a:r>
              <a:rPr dirty="0" sz="1800" spc="2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2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honey's</a:t>
            </a:r>
            <a:r>
              <a:rPr dirty="0" sz="1800" spc="2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surface</a:t>
            </a:r>
            <a:r>
              <a:rPr dirty="0" sz="1800" spc="2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2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</a:t>
            </a:r>
            <a:r>
              <a:rPr dirty="0" sz="1800" spc="26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exposed</a:t>
            </a:r>
            <a:endParaRPr sz="1800">
              <a:latin typeface="Arial MT"/>
              <a:cs typeface="Arial MT"/>
            </a:endParaRPr>
          </a:p>
          <a:p>
            <a:pPr algn="just" marL="12700">
              <a:lnSpc>
                <a:spcPts val="2050"/>
              </a:lnSpc>
            </a:pPr>
            <a:r>
              <a:rPr dirty="0" sz="1800">
                <a:latin typeface="Arial MT"/>
                <a:cs typeface="Arial MT"/>
              </a:rPr>
              <a:t>with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air.</a:t>
            </a:r>
            <a:endParaRPr sz="1800">
              <a:latin typeface="Arial MT"/>
              <a:cs typeface="Arial MT"/>
            </a:endParaRPr>
          </a:p>
          <a:p>
            <a:pPr algn="just" indent="-3175" marL="12700" marR="6985">
              <a:lnSpc>
                <a:spcPts val="1939"/>
              </a:lnSpc>
              <a:spcBef>
                <a:spcPts val="84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maximum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drying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speed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square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meter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exposed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drying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air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at </a:t>
            </a:r>
            <a:r>
              <a:rPr dirty="0" sz="1800">
                <a:latin typeface="Arial MT"/>
                <a:cs typeface="Arial MT"/>
              </a:rPr>
              <a:t>40°C</a:t>
            </a:r>
            <a:r>
              <a:rPr dirty="0" sz="1800" spc="10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197</a:t>
            </a:r>
            <a:r>
              <a:rPr dirty="0" sz="1800" spc="10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g/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hour-</a:t>
            </a:r>
            <a:r>
              <a:rPr dirty="0" sz="1800">
                <a:latin typeface="Arial MT"/>
                <a:cs typeface="Arial MT"/>
              </a:rPr>
              <a:t>m</a:t>
            </a:r>
            <a:r>
              <a:rPr dirty="0" sz="1400">
                <a:latin typeface="Arial MT"/>
                <a:cs typeface="Arial MT"/>
              </a:rPr>
              <a:t>2</a:t>
            </a:r>
            <a:r>
              <a:rPr dirty="0" sz="1400" spc="2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while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0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minimum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result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(74.8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g/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hour-</a:t>
            </a:r>
            <a:r>
              <a:rPr dirty="0" sz="1800">
                <a:latin typeface="Arial MT"/>
                <a:cs typeface="Arial MT"/>
              </a:rPr>
              <a:t>m2)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corresponds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air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drying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at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room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temperature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8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-17°C.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object 2"/>
          <p:cNvSpPr txBox="1">
            <a:spLocks noGrp="1"/>
          </p:cNvSpPr>
          <p:nvPr>
            <p:ph type="title"/>
          </p:nvPr>
        </p:nvSpPr>
        <p:spPr>
          <a:xfrm>
            <a:off x="1395095" y="427173"/>
            <a:ext cx="6353810" cy="3917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EQUIPMENTS</a:t>
            </a:r>
            <a:r>
              <a:rPr dirty="0" spc="-40"/>
              <a:t> </a:t>
            </a:r>
            <a:r>
              <a:rPr dirty="0"/>
              <a:t>FOR</a:t>
            </a:r>
            <a:r>
              <a:rPr dirty="0" spc="-40"/>
              <a:t> </a:t>
            </a:r>
            <a:r>
              <a:rPr dirty="0"/>
              <a:t>MOISTURE</a:t>
            </a:r>
            <a:r>
              <a:rPr dirty="0" spc="-25"/>
              <a:t> </a:t>
            </a:r>
            <a:r>
              <a:rPr dirty="0" spc="-10"/>
              <a:t>REDUCTION</a:t>
            </a:r>
          </a:p>
        </p:txBody>
      </p:sp>
      <p:sp>
        <p:nvSpPr>
          <p:cNvPr id="1048618" name="object 3" descr=""/>
          <p:cNvSpPr txBox="1"/>
          <p:nvPr/>
        </p:nvSpPr>
        <p:spPr>
          <a:xfrm>
            <a:off x="364642" y="1496948"/>
            <a:ext cx="8267700" cy="3989705"/>
          </a:xfrm>
          <a:prstGeom prst="rect"/>
        </p:spPr>
        <p:txBody>
          <a:bodyPr bIns="0" lIns="0" rIns="0" rtlCol="0" tIns="86995" vert="horz" wrap="square">
            <a:spAutoFit/>
          </a:bodyPr>
          <a:p>
            <a:pPr indent="-435609" marL="448309">
              <a:lnSpc>
                <a:spcPct val="100000"/>
              </a:lnSpc>
              <a:spcBef>
                <a:spcPts val="685"/>
              </a:spcBef>
              <a:buSzPct val="97222"/>
              <a:buFont typeface="Wingdings"/>
              <a:buChar char=""/>
              <a:tabLst>
                <a:tab algn="l" pos="448309"/>
              </a:tabLst>
            </a:pPr>
            <a:r>
              <a:rPr b="1" dirty="0" sz="1800">
                <a:latin typeface="Arial"/>
                <a:cs typeface="Arial"/>
              </a:rPr>
              <a:t>Wakhle</a:t>
            </a:r>
            <a:r>
              <a:rPr b="1" dirty="0" sz="1800" spc="-4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et</a:t>
            </a:r>
            <a:r>
              <a:rPr b="1" dirty="0" sz="1800" spc="-40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al.</a:t>
            </a:r>
            <a:r>
              <a:rPr b="1" dirty="0" sz="1800" spc="-35">
                <a:latin typeface="Arial"/>
                <a:cs typeface="Arial"/>
              </a:rPr>
              <a:t> </a:t>
            </a:r>
            <a:r>
              <a:rPr b="1" dirty="0" sz="1800">
                <a:latin typeface="Arial"/>
                <a:cs typeface="Arial"/>
              </a:rPr>
              <a:t>(1996</a:t>
            </a:r>
            <a:r>
              <a:rPr dirty="0" sz="1800">
                <a:latin typeface="Arial MT"/>
                <a:cs typeface="Arial MT"/>
              </a:rPr>
              <a:t>)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developed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moisture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reduction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unit</a:t>
            </a:r>
            <a:r>
              <a:rPr dirty="0" sz="1800" lang="en-US" spc="-20">
                <a:latin typeface="Arial MT"/>
                <a:cs typeface="Arial MT"/>
              </a:rPr>
              <a:t> </a:t>
            </a:r>
            <a:r>
              <a:rPr dirty="0" sz="1800" lang="en-US" spc="-20">
                <a:latin typeface="Arial MT"/>
                <a:cs typeface="Arial MT"/>
              </a:rPr>
              <a:t>w</a:t>
            </a:r>
            <a:r>
              <a:rPr dirty="0" sz="1800">
                <a:latin typeface="Arial MT"/>
                <a:cs typeface="Arial MT"/>
              </a:rPr>
              <a:t>hich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consisted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falling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film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evaporator.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5"/>
              </a:spcBef>
              <a:buFont typeface="Wingdings"/>
              <a:buChar char=""/>
            </a:pPr>
            <a:endParaRPr sz="1800">
              <a:latin typeface="Arial MT"/>
              <a:cs typeface="Arial MT"/>
            </a:endParaRPr>
          </a:p>
          <a:p>
            <a:pPr indent="-193675" marL="193675">
              <a:lnSpc>
                <a:spcPts val="2055"/>
              </a:lnSpc>
              <a:buSzPct val="97222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this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multiple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effect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evaporation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system, raw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was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preheated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(40–45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ºC)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055"/>
              </a:lnSpc>
            </a:pP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then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filtered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through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80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lm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polypropylene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micro-filter.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0"/>
              </a:spcBef>
            </a:pPr>
            <a:endParaRPr sz="1800">
              <a:latin typeface="Arial MT"/>
              <a:cs typeface="Arial MT"/>
            </a:endParaRPr>
          </a:p>
          <a:p>
            <a:pPr indent="-189230" marL="193675">
              <a:lnSpc>
                <a:spcPct val="100000"/>
              </a:lnSpc>
              <a:spcBef>
                <a:spcPts val="5"/>
              </a:spcBef>
              <a:buSzPct val="97222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This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was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heated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up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60–65ºC in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first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effect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destroy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800" spc="-10">
                <a:latin typeface="Arial MT"/>
                <a:cs typeface="Arial MT"/>
              </a:rPr>
              <a:t>osmo-</a:t>
            </a:r>
            <a:r>
              <a:rPr dirty="0" sz="1800">
                <a:latin typeface="Arial MT"/>
                <a:cs typeface="Arial MT"/>
              </a:rPr>
              <a:t>phillic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yeast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cells,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held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at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60ºC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for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evaporation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water under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vacuum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800">
              <a:latin typeface="Arial MT"/>
              <a:cs typeface="Arial MT"/>
            </a:endParaRPr>
          </a:p>
          <a:p>
            <a:pPr indent="-189230" marL="193675">
              <a:lnSpc>
                <a:spcPct val="100000"/>
              </a:lnSpc>
              <a:buSzPct val="97222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Then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cooled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third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effect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before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passing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into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settling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tanks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for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bottling.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65"/>
              </a:spcBef>
              <a:buFont typeface="Wingdings"/>
              <a:buChar char=""/>
            </a:pPr>
            <a:endParaRPr sz="1800">
              <a:latin typeface="Arial MT"/>
              <a:cs typeface="Arial MT"/>
            </a:endParaRPr>
          </a:p>
          <a:p>
            <a:pPr indent="-189230" marL="193675">
              <a:lnSpc>
                <a:spcPct val="100000"/>
              </a:lnSpc>
              <a:spcBef>
                <a:spcPts val="5"/>
              </a:spcBef>
              <a:buSzPct val="97222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system had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capacity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processing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300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kg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per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day.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object 2"/>
          <p:cNvSpPr txBox="1">
            <a:spLocks noGrp="1"/>
          </p:cNvSpPr>
          <p:nvPr>
            <p:ph type="title"/>
          </p:nvPr>
        </p:nvSpPr>
        <p:spPr>
          <a:xfrm>
            <a:off x="1395095" y="431856"/>
            <a:ext cx="6353810" cy="3917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0" marL="0">
              <a:lnSpc>
                <a:spcPct val="100000"/>
              </a:lnSpc>
              <a:spcBef>
                <a:spcPts val="100"/>
              </a:spcBef>
              <a:buNone/>
            </a:pPr>
            <a:r>
              <a:rPr dirty="0" lang="en-US"/>
              <a:t>C</a:t>
            </a:r>
            <a:r>
              <a:rPr dirty="0" lang="en-US"/>
              <a:t>o</a:t>
            </a:r>
            <a:r>
              <a:rPr dirty="0" lang="en-US"/>
              <a:t>n</a:t>
            </a:r>
            <a:r>
              <a:rPr dirty="0" lang="en-US"/>
              <a:t>t</a:t>
            </a:r>
            <a:r>
              <a:rPr dirty="0" lang="en-US"/>
              <a:t>i</a:t>
            </a:r>
            <a:r>
              <a:rPr dirty="0" lang="en-US"/>
              <a:t>.</a:t>
            </a:r>
            <a:r>
              <a:rPr dirty="0" lang="en-US"/>
              <a:t>.</a:t>
            </a:r>
            <a:r>
              <a:rPr dirty="0" lang="en-US"/>
              <a:t>.</a:t>
            </a:r>
            <a:endParaRPr altLang="en-US" lang="zh-CN"/>
          </a:p>
        </p:txBody>
      </p:sp>
      <p:sp>
        <p:nvSpPr>
          <p:cNvPr id="1048620" name="object 3" descr=""/>
          <p:cNvSpPr txBox="1"/>
          <p:nvPr/>
        </p:nvSpPr>
        <p:spPr>
          <a:xfrm>
            <a:off x="546303" y="1251966"/>
            <a:ext cx="8054340" cy="416864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indent="-3175" marL="12700" marR="8255">
              <a:lnSpc>
                <a:spcPct val="14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Arial MT"/>
                <a:cs typeface="Arial MT"/>
              </a:rPr>
              <a:t>An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another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equipment</a:t>
            </a:r>
            <a:r>
              <a:rPr dirty="0" sz="1800" spc="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which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used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consist</a:t>
            </a:r>
            <a:r>
              <a:rPr dirty="0" sz="1800" spc="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of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closed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housing</a:t>
            </a:r>
            <a:r>
              <a:rPr dirty="0" sz="1800" spc="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with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inlet </a:t>
            </a:r>
            <a:r>
              <a:rPr dirty="0" sz="1800">
                <a:latin typeface="Arial MT"/>
                <a:cs typeface="Arial MT"/>
              </a:rPr>
              <a:t>port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top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side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outlet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port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bottom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edge.</a:t>
            </a:r>
            <a:endParaRPr sz="1800">
              <a:latin typeface="Arial MT"/>
              <a:cs typeface="Arial MT"/>
            </a:endParaRPr>
          </a:p>
          <a:p>
            <a:pPr algn="just" indent="-184150" marL="193675">
              <a:lnSpc>
                <a:spcPct val="100000"/>
              </a:lnSpc>
              <a:spcBef>
                <a:spcPts val="1664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2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2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will</a:t>
            </a:r>
            <a:r>
              <a:rPr dirty="0" sz="1800" spc="2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enter</a:t>
            </a:r>
            <a:r>
              <a:rPr dirty="0" sz="1800" spc="2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26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inlet</a:t>
            </a:r>
            <a:r>
              <a:rPr dirty="0" sz="1800" spc="2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port</a:t>
            </a:r>
            <a:r>
              <a:rPr dirty="0" sz="1800" spc="28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2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flows</a:t>
            </a:r>
            <a:r>
              <a:rPr dirty="0" sz="1800" spc="2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downward</a:t>
            </a:r>
            <a:r>
              <a:rPr dirty="0" sz="1800" spc="28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across</a:t>
            </a:r>
            <a:r>
              <a:rPr dirty="0" sz="1800" spc="27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2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series</a:t>
            </a:r>
            <a:r>
              <a:rPr dirty="0" sz="1800" spc="29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of</a:t>
            </a:r>
            <a:endParaRPr sz="18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865"/>
              </a:spcBef>
            </a:pPr>
            <a:r>
              <a:rPr dirty="0" sz="1800">
                <a:latin typeface="Arial MT"/>
                <a:cs typeface="Arial MT"/>
              </a:rPr>
              <a:t>trays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arranged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zig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zagged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manner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up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outlet</a:t>
            </a:r>
            <a:r>
              <a:rPr dirty="0" sz="1800" spc="-10">
                <a:latin typeface="Arial MT"/>
                <a:cs typeface="Arial MT"/>
              </a:rPr>
              <a:t> port.</a:t>
            </a:r>
            <a:endParaRPr sz="1800">
              <a:latin typeface="Arial MT"/>
              <a:cs typeface="Arial MT"/>
            </a:endParaRPr>
          </a:p>
          <a:p>
            <a:pPr algn="just" indent="233045" marL="12700" marR="6985">
              <a:lnSpc>
                <a:spcPct val="140000"/>
              </a:lnSpc>
              <a:spcBef>
                <a:spcPts val="795"/>
              </a:spcBef>
              <a:buSzPct val="94444"/>
              <a:buFont typeface="Wingdings"/>
              <a:buChar char=""/>
              <a:tabLst>
                <a:tab algn="l" pos="245745"/>
              </a:tabLst>
            </a:pP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metal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screen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is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used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on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each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tray</a:t>
            </a:r>
            <a:r>
              <a:rPr dirty="0" sz="1800" spc="10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spread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evenly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throughout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tray.</a:t>
            </a:r>
            <a:r>
              <a:rPr dirty="0" sz="1800" spc="1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There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are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coil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1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evaporator</a:t>
            </a:r>
            <a:r>
              <a:rPr dirty="0" sz="1800" spc="1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heater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used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dry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1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warm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the </a:t>
            </a:r>
            <a:r>
              <a:rPr dirty="0" sz="1800">
                <a:latin typeface="Arial MT"/>
                <a:cs typeface="Arial MT"/>
              </a:rPr>
              <a:t>air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circulated over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layer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remove</a:t>
            </a:r>
            <a:r>
              <a:rPr dirty="0" sz="1800" spc="-10">
                <a:latin typeface="Arial MT"/>
                <a:cs typeface="Arial MT"/>
              </a:rPr>
              <a:t> moisture.</a:t>
            </a:r>
            <a:endParaRPr sz="1800">
              <a:latin typeface="Arial MT"/>
              <a:cs typeface="Arial MT"/>
            </a:endParaRPr>
          </a:p>
          <a:p>
            <a:pPr algn="just" indent="-184150" marL="193675">
              <a:lnSpc>
                <a:spcPct val="100000"/>
              </a:lnSpc>
              <a:spcBef>
                <a:spcPts val="167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This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process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claimed</a:t>
            </a:r>
            <a:r>
              <a:rPr dirty="0" sz="1800" spc="1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reduced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honey's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water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content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from</a:t>
            </a:r>
            <a:r>
              <a:rPr dirty="0" sz="1800" spc="1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20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%</a:t>
            </a:r>
            <a:r>
              <a:rPr dirty="0" sz="1800" spc="1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18.5%</a:t>
            </a:r>
            <a:endParaRPr sz="18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  <a:spcBef>
                <a:spcPts val="860"/>
              </a:spcBef>
            </a:pPr>
            <a:r>
              <a:rPr dirty="0" sz="1800">
                <a:latin typeface="Arial MT"/>
                <a:cs typeface="Arial MT"/>
              </a:rPr>
              <a:t>with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airflow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rate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around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28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m3/min.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temperature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used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around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49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°C</a:t>
            </a:r>
            <a:endParaRPr sz="1800">
              <a:latin typeface="Arial MT"/>
              <a:cs typeface="Arial MT"/>
            </a:endParaRPr>
          </a:p>
          <a:p>
            <a:pPr algn="just" indent="-184150" marL="193675">
              <a:lnSpc>
                <a:spcPct val="100000"/>
              </a:lnSpc>
              <a:spcBef>
                <a:spcPts val="1670"/>
              </a:spcBef>
              <a:buSzPct val="94444"/>
              <a:buFont typeface="Wingdings"/>
              <a:buChar char=""/>
              <a:tabLst>
                <a:tab algn="l" pos="193675"/>
              </a:tabLst>
            </a:pP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equipment is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shown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the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picture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next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slide.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object 2"/>
          <p:cNvSpPr txBox="1">
            <a:spLocks noGrp="1"/>
          </p:cNvSpPr>
          <p:nvPr>
            <p:ph type="title"/>
          </p:nvPr>
        </p:nvSpPr>
        <p:spPr>
          <a:xfrm>
            <a:off x="1489710" y="939165"/>
            <a:ext cx="6492240" cy="382905"/>
          </a:xfrm>
          <a:prstGeom prst="rect"/>
        </p:spPr>
        <p:txBody>
          <a:bodyPr bIns="0" lIns="0" rIns="0" rtlCol="0" tIns="53975" vert="horz" wrap="square">
            <a:spAutoFit/>
          </a:bodyPr>
          <a:p>
            <a:pPr algn="ctr" indent="-2336800" marL="2348865" marR="5080">
              <a:lnSpc>
                <a:spcPts val="2590"/>
              </a:lnSpc>
              <a:spcBef>
                <a:spcPts val="425"/>
              </a:spcBef>
            </a:pPr>
            <a:r>
              <a:rPr dirty="0"/>
              <a:t>MOISTURE</a:t>
            </a:r>
            <a:r>
              <a:rPr dirty="0" spc="-105"/>
              <a:t> </a:t>
            </a:r>
            <a:r>
              <a:rPr dirty="0"/>
              <a:t>REDUCTION</a:t>
            </a:r>
            <a:r>
              <a:rPr dirty="0" spc="-70"/>
              <a:t> </a:t>
            </a:r>
            <a:r>
              <a:rPr dirty="0"/>
              <a:t>MACHINE</a:t>
            </a:r>
            <a:endParaRPr altLang="en-US" lang="zh-CN"/>
          </a:p>
        </p:txBody>
      </p:sp>
      <p:pic>
        <p:nvPicPr>
          <p:cNvPr id="2097169" name="object 3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263242" y="2151888"/>
            <a:ext cx="4998057" cy="4351020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-88183" y="1277750"/>
            <a:ext cx="9204851" cy="4627463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Sony</dc:creator>
  <dcterms:created xsi:type="dcterms:W3CDTF">2026-03-10T19:35:27Z</dcterms:created>
  <dcterms:modified xsi:type="dcterms:W3CDTF">2026-03-13T04:58:49Z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2021-02-22T00:00:00Z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2026-03-12T00:00:00Z</vt:filetime>
  </property>
  <property fmtid="{D5CDD505-2E9C-101B-9397-08002B2CF9AE}" pid="5" name="Producer">
    <vt:lpwstr>Microsoft® PowerPoint® 2019</vt:lpwstr>
  </property>
  <property fmtid="{D5CDD505-2E9C-101B-9397-08002B2CF9AE}" pid="6" name="ICV">
    <vt:lpwstr>581e0fa4d1084fd5841efcfeda7abade</vt:lpwstr>
  </property>
</Properties>
</file>